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3"/>
  </p:notesMasterIdLst>
  <p:sldIdLst>
    <p:sldId id="256" r:id="rId2"/>
    <p:sldId id="258" r:id="rId3"/>
    <p:sldId id="257" r:id="rId4"/>
    <p:sldId id="275" r:id="rId5"/>
    <p:sldId id="309" r:id="rId6"/>
    <p:sldId id="307" r:id="rId7"/>
    <p:sldId id="312" r:id="rId8"/>
    <p:sldId id="311" r:id="rId9"/>
    <p:sldId id="310" r:id="rId10"/>
    <p:sldId id="314" r:id="rId11"/>
    <p:sldId id="313" r:id="rId12"/>
  </p:sldIdLst>
  <p:sldSz cx="9144000" cy="5143500" type="screen16x9"/>
  <p:notesSz cx="6858000" cy="9144000"/>
  <p:embeddedFontLst>
    <p:embeddedFont>
      <p:font typeface="Alata" panose="02020500000000000000" charset="0"/>
      <p:regular r:id="rId14"/>
    </p:embeddedFont>
    <p:embeddedFont>
      <p:font typeface="Calibri" panose="020F0502020204030204" pitchFamily="34" charset="0"/>
      <p:regular r:id="rId15"/>
      <p:bold r:id="rId16"/>
      <p:italic r:id="rId17"/>
      <p:boldItalic r:id="rId18"/>
    </p:embeddedFont>
    <p:embeddedFont>
      <p:font typeface="DengXian" panose="02010600030101010101" pitchFamily="2" charset="-122"/>
      <p:regular r:id="rId19"/>
      <p:bold r:id="rId20"/>
    </p:embeddedFont>
    <p:embeddedFont>
      <p:font typeface="Montserrat" panose="02020500000000000000"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C9E812-6ED7-4429-A07B-6890E9B663A6}">
  <a:tblStyle styleId="{6CC9E812-6ED7-4429-A07B-6890E9B663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05" autoAdjust="0"/>
  </p:normalViewPr>
  <p:slideViewPr>
    <p:cSldViewPr snapToGrid="0">
      <p:cViewPr varScale="1">
        <p:scale>
          <a:sx n="81" d="100"/>
          <a:sy n="81" d="100"/>
        </p:scale>
        <p:origin x="149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dcc031ca3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97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100" b="0" i="1" u="none" strike="noStrike" cap="none" dirty="0">
                <a:solidFill>
                  <a:srgbClr val="000000"/>
                </a:solidFill>
                <a:effectLst/>
                <a:latin typeface="Arial"/>
                <a:ea typeface="Arial"/>
                <a:cs typeface="Arial"/>
                <a:sym typeface="Arial"/>
              </a:rPr>
              <a:t>The presentation is divided into four main sections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100" b="1" i="0" u="none" strike="noStrike" cap="none" dirty="0">
                <a:solidFill>
                  <a:srgbClr val="000000"/>
                </a:solidFill>
                <a:effectLst/>
                <a:latin typeface="Arial"/>
                <a:cs typeface="Arial"/>
                <a:sym typeface="Arial"/>
              </a:rPr>
              <a:t>In many hospitals, when a physician orders multiple imaging exams one accession number is created for each body part (</a:t>
            </a:r>
            <a:r>
              <a:rPr lang="en-US" altLang="zh-TW" sz="1100" b="1" i="0" u="none" strike="noStrike" cap="none" dirty="0" err="1">
                <a:solidFill>
                  <a:srgbClr val="000000"/>
                </a:solidFill>
                <a:effectLst/>
                <a:latin typeface="Arial"/>
                <a:cs typeface="Arial"/>
                <a:sym typeface="Arial"/>
              </a:rPr>
              <a:t>eg.</a:t>
            </a:r>
            <a:r>
              <a:rPr lang="en-US" altLang="zh-TW" sz="1100" b="1" i="0" u="none" strike="noStrike" cap="none" dirty="0">
                <a:solidFill>
                  <a:srgbClr val="000000"/>
                </a:solidFill>
                <a:effectLst/>
                <a:latin typeface="Arial"/>
                <a:cs typeface="Arial"/>
                <a:sym typeface="Arial"/>
              </a:rPr>
              <a:t> knee, ankle, and leg), but the registration for the correspondent images are often incorrect within each accession number</a:t>
            </a:r>
          </a:p>
          <a:p>
            <a:pPr marL="0" lvl="0" indent="0" algn="l" rtl="0">
              <a:spcBef>
                <a:spcPts val="0"/>
              </a:spcBef>
              <a:spcAft>
                <a:spcPts val="0"/>
              </a:spcAft>
              <a:buNone/>
            </a:pPr>
            <a:endParaRPr lang="en-US" altLang="zh-TW"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altLang="zh-TW" sz="1100" b="0" i="0" u="none" strike="noStrike" cap="none" dirty="0">
                <a:solidFill>
                  <a:srgbClr val="000000"/>
                </a:solidFill>
                <a:effectLst/>
                <a:latin typeface="Arial"/>
                <a:ea typeface="Arial"/>
                <a:cs typeface="Arial"/>
                <a:sym typeface="Arial"/>
              </a:rPr>
              <a:t>if you create a model to classify some diseases in one body part, model deployment in clinical practice will be almost impossible. For one thing, imagine we created a model to detect pneumonia in chest x-rays. To deploy that model we need to ensure we only get chest x-rays. Otherwise, we may end up trying to diagnose pneumonia from a skull x-ray, which does not make any sense.</a:t>
            </a:r>
          </a:p>
          <a:p>
            <a:pPr marL="0" lvl="0" indent="0" algn="l" rtl="0">
              <a:spcBef>
                <a:spcPts val="0"/>
              </a:spcBef>
              <a:spcAft>
                <a:spcPts val="0"/>
              </a:spcAft>
              <a:buNone/>
            </a:pPr>
            <a:endParaRPr lang="en-US" altLang="zh-TW"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US" altLang="zh-TW"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altLang="zh-TW" sz="1100" b="0" i="0" u="none" strike="noStrike" cap="none" dirty="0">
                <a:solidFill>
                  <a:srgbClr val="000000"/>
                </a:solidFill>
                <a:effectLst/>
                <a:latin typeface="Arial"/>
                <a:ea typeface="Arial"/>
                <a:cs typeface="Arial"/>
                <a:sym typeface="Arial"/>
              </a:rPr>
              <a:t>That is a major concern because if you want to extract a knee dataset from PACS filtering by the Study Description, you will often extract exams with multiple body parts and sometimes extract empty exams</a:t>
            </a:r>
          </a:p>
          <a:p>
            <a:pPr marL="0" lvl="0" indent="0" algn="l" rtl="0">
              <a:spcBef>
                <a:spcPts val="0"/>
              </a:spcBef>
              <a:spcAft>
                <a:spcPts val="0"/>
              </a:spcAft>
              <a:buNone/>
            </a:pPr>
            <a:br>
              <a:rPr lang="en-US" altLang="zh-TW" dirty="0"/>
            </a:br>
            <a:r>
              <a:rPr lang="en-US" altLang="zh-TW" sz="1100" b="0" i="0" u="none" strike="noStrike" cap="none" dirty="0">
                <a:solidFill>
                  <a:srgbClr val="000000"/>
                </a:solidFill>
                <a:effectLst/>
                <a:latin typeface="Arial"/>
                <a:ea typeface="Arial"/>
                <a:cs typeface="Arial"/>
                <a:sym typeface="Arial"/>
              </a:rPr>
              <a:t>The algorithm you are challenged to create should be able to automate the identification of the body part in the image, making it possible to create more datasets and deploy pipelines.</a:t>
            </a:r>
          </a:p>
          <a:p>
            <a:pPr marL="0" lvl="0" indent="0" algn="l" rtl="0">
              <a:spcBef>
                <a:spcPts val="0"/>
              </a:spcBef>
              <a:spcAft>
                <a:spcPts val="0"/>
              </a:spcAft>
              <a:buNone/>
            </a:pPr>
            <a:r>
              <a:rPr lang="en-US" altLang="zh-TW"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step, we ignore the pictures which has multiple-label(hard to deal with it)</a:t>
            </a:r>
            <a:endParaRPr dirty="0"/>
          </a:p>
        </p:txBody>
      </p:sp>
    </p:spTree>
    <p:extLst>
      <p:ext uri="{BB962C8B-B14F-4D97-AF65-F5344CB8AC3E}">
        <p14:creationId xmlns:p14="http://schemas.microsoft.com/office/powerpoint/2010/main" val="1727571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Pretrained model in </a:t>
            </a:r>
            <a:r>
              <a:rPr lang="en-US" sz="1100" b="0" i="0" u="none" strike="noStrike" cap="none" dirty="0" err="1">
                <a:solidFill>
                  <a:srgbClr val="000000"/>
                </a:solidFill>
                <a:effectLst/>
                <a:latin typeface="Arial"/>
                <a:cs typeface="Arial"/>
                <a:sym typeface="Arial"/>
              </a:rPr>
              <a:t>Keras</a:t>
            </a:r>
            <a:r>
              <a:rPr lang="en-US" sz="1100" b="0" i="0" u="none" strike="noStrike" cap="none" dirty="0">
                <a:solidFill>
                  <a:srgbClr val="000000"/>
                </a:solidFill>
                <a:effectLst/>
                <a:latin typeface="Arial"/>
                <a:cs typeface="Arial"/>
                <a:sym typeface="Arial"/>
              </a:rPr>
              <a:t> API, 2 best image DL pretrained </a:t>
            </a:r>
            <a:r>
              <a:rPr lang="en-US" sz="1100" b="0" i="0" u="none" strike="noStrike" cap="none" dirty="0" err="1">
                <a:solidFill>
                  <a:srgbClr val="000000"/>
                </a:solidFill>
                <a:effectLst/>
                <a:latin typeface="Arial"/>
                <a:cs typeface="Arial"/>
                <a:sym typeface="Arial"/>
              </a:rPr>
              <a:t>artchitecture</a:t>
            </a:r>
            <a:r>
              <a:rPr lang="en-US" sz="1100" b="0" i="0" u="none" strike="noStrike" cap="none" dirty="0">
                <a:solidFill>
                  <a:srgbClr val="000000"/>
                </a:solidFill>
                <a:effectLst/>
                <a:latin typeface="Arial"/>
                <a:cs typeface="Arial"/>
                <a:sym typeface="Arial"/>
              </a:rPr>
              <a:t> from literature and Kaggle discussion forum</a:t>
            </a:r>
            <a:endParaRPr dirty="0"/>
          </a:p>
        </p:txBody>
      </p:sp>
    </p:spTree>
    <p:extLst>
      <p:ext uri="{BB962C8B-B14F-4D97-AF65-F5344CB8AC3E}">
        <p14:creationId xmlns:p14="http://schemas.microsoft.com/office/powerpoint/2010/main" val="357478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595872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283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Augmentation: not every method can improve the accuracy, some would mislead the neural network</a:t>
            </a:r>
          </a:p>
          <a:p>
            <a:pPr marL="0" lvl="0" indent="0" algn="l" rtl="0">
              <a:spcBef>
                <a:spcPts val="0"/>
              </a:spcBef>
              <a:spcAft>
                <a:spcPts val="0"/>
              </a:spcAft>
              <a:buNone/>
            </a:pPr>
            <a:r>
              <a:rPr lang="en-US" dirty="0"/>
              <a:t>In addition, sample weight implementation didn’t help a lot, it might due to the sample size</a:t>
            </a:r>
            <a:endParaRPr dirty="0"/>
          </a:p>
        </p:txBody>
      </p:sp>
    </p:spTree>
    <p:extLst>
      <p:ext uri="{BB962C8B-B14F-4D97-AF65-F5344CB8AC3E}">
        <p14:creationId xmlns:p14="http://schemas.microsoft.com/office/powerpoint/2010/main" val="2631309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214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Content Placeholder 2"/>
          <p:cNvSpPr>
            <a:spLocks noGrp="1"/>
          </p:cNvSpPr>
          <p:nvPr>
            <p:ph idx="1"/>
          </p:nvPr>
        </p:nvSpPr>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44139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74" r:id="rId5"/>
    <p:sldLayoutId id="2147483675" r:id="rId6"/>
    <p:sldLayoutId id="2147483676" r:id="rId7"/>
    <p:sldLayoutId id="214748368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cbi.nlm.nih.gov/pmc/articles/PMC805792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doi.org/10.48550/arXiv.1409.1556" TargetMode="External"/><Relationship Id="rId4" Type="http://schemas.openxmlformats.org/officeDocument/2006/relationships/hyperlink" Target="https://www.kaggle.com/code/jhoward/the-best-vision-models-for-fine-tunin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image" Target="../media/image6.jpg"/><Relationship Id="rId5" Type="http://schemas.openxmlformats.org/officeDocument/2006/relationships/image" Target="../media/image5.jpeg"/><Relationship Id="rId10" Type="http://schemas.openxmlformats.org/officeDocument/2006/relationships/image" Target="../media/image10.jpg"/><Relationship Id="rId4" Type="http://schemas.openxmlformats.org/officeDocument/2006/relationships/hyperlink" Target="https://medlineplus.gov/ency/imagepages/9766.htm" TargetMode="External"/><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5264033" y="873441"/>
            <a:ext cx="3530344" cy="2650427"/>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p>
            <a:pPr lvl="0"/>
            <a:r>
              <a:rPr lang="en-US" sz="4400" dirty="0"/>
              <a:t>UNIFESP X-ray Body Part Classifier </a:t>
            </a:r>
            <a:endParaRPr sz="4400" dirty="0"/>
          </a:p>
        </p:txBody>
      </p:sp>
      <p:sp>
        <p:nvSpPr>
          <p:cNvPr id="402" name="Google Shape;402;p36"/>
          <p:cNvSpPr txBox="1">
            <a:spLocks noGrp="1"/>
          </p:cNvSpPr>
          <p:nvPr>
            <p:ph type="subTitle" idx="1"/>
          </p:nvPr>
        </p:nvSpPr>
        <p:spPr>
          <a:xfrm>
            <a:off x="714299" y="3623525"/>
            <a:ext cx="3215149" cy="726600"/>
          </a:xfrm>
          <a:prstGeom prst="rect">
            <a:avLst/>
          </a:prstGeom>
        </p:spPr>
        <p:txBody>
          <a:bodyPr spcFirstLastPara="1" wrap="square" lIns="91425" tIns="91425" rIns="91425" bIns="91425" anchor="t" anchorCtr="0">
            <a:noAutofit/>
          </a:bodyPr>
          <a:lstStyle/>
          <a:p>
            <a:pPr marL="0" lvl="0" indent="0"/>
            <a:r>
              <a:rPr lang="en-US" dirty="0"/>
              <a:t>Presenter : </a:t>
            </a:r>
            <a:r>
              <a:rPr lang="en-US" dirty="0" err="1"/>
              <a:t>Jennis</a:t>
            </a:r>
            <a:r>
              <a:rPr lang="en-US" dirty="0"/>
              <a:t>(</a:t>
            </a:r>
            <a:r>
              <a:rPr lang="en-US" dirty="0" err="1"/>
              <a:t>Chingtzu</a:t>
            </a:r>
            <a:r>
              <a:rPr lang="en-US" dirty="0"/>
              <a:t>) Huang</a:t>
            </a:r>
          </a:p>
          <a:p>
            <a:pPr marL="0" lvl="0" indent="0"/>
            <a:r>
              <a:rPr lang="en-US" dirty="0"/>
              <a:t>2022 July</a:t>
            </a:r>
          </a:p>
        </p:txBody>
      </p:sp>
      <p:sp>
        <p:nvSpPr>
          <p:cNvPr id="403" name="Google Shape;403;p36"/>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subTitle" idx="1"/>
          </p:nvPr>
        </p:nvSpPr>
        <p:spPr>
          <a:xfrm>
            <a:off x="714300" y="1393689"/>
            <a:ext cx="7877041" cy="3397800"/>
          </a:xfrm>
          <a:prstGeom prst="rect">
            <a:avLst/>
          </a:prstGeom>
        </p:spPr>
        <p:txBody>
          <a:bodyPr spcFirstLastPara="1" wrap="square" lIns="91425" tIns="91425" rIns="91425" bIns="91425" anchor="t" anchorCtr="0">
            <a:noAutofit/>
          </a:bodyPr>
          <a:lstStyle/>
          <a:p>
            <a:r>
              <a:rPr lang="en-US" altLang="zh-TW" dirty="0">
                <a:latin typeface="DengXian" panose="02010600030101010101" pitchFamily="2" charset="-122"/>
                <a:ea typeface="DengXian" panose="02010600030101010101" pitchFamily="2" charset="-122"/>
              </a:rPr>
              <a:t>Optimal hyperparameter selection of deep learning models for COVID-19 chest X-ray classification Adeyinka P. </a:t>
            </a:r>
            <a:r>
              <a:rPr lang="en-US" altLang="zh-TW" dirty="0" err="1">
                <a:latin typeface="DengXian" panose="02010600030101010101" pitchFamily="2" charset="-122"/>
                <a:ea typeface="DengXian" panose="02010600030101010101" pitchFamily="2" charset="-122"/>
              </a:rPr>
              <a:t>Adedigba</a:t>
            </a:r>
            <a:r>
              <a:rPr lang="en-US" altLang="zh-TW" dirty="0">
                <a:latin typeface="DengXian" panose="02010600030101010101" pitchFamily="2" charset="-122"/>
                <a:ea typeface="DengXian" panose="02010600030101010101" pitchFamily="2" charset="-122"/>
              </a:rPr>
              <a:t>, Steve A. </a:t>
            </a:r>
            <a:r>
              <a:rPr lang="en-US" altLang="zh-TW" dirty="0" err="1">
                <a:latin typeface="DengXian" panose="02010600030101010101" pitchFamily="2" charset="-122"/>
                <a:ea typeface="DengXian" panose="02010600030101010101" pitchFamily="2" charset="-122"/>
              </a:rPr>
              <a:t>Adeshina</a:t>
            </a:r>
            <a:r>
              <a:rPr lang="en-US" altLang="zh-TW" dirty="0">
                <a:latin typeface="DengXian" panose="02010600030101010101" pitchFamily="2" charset="-122"/>
                <a:ea typeface="DengXian" panose="02010600030101010101" pitchFamily="2" charset="-122"/>
              </a:rPr>
              <a:t>, [...], and Abiodun M. </a:t>
            </a:r>
            <a:r>
              <a:rPr lang="en-US" altLang="zh-TW" dirty="0" err="1">
                <a:latin typeface="DengXian" panose="02010600030101010101" pitchFamily="2" charset="-122"/>
                <a:ea typeface="DengXian" panose="02010600030101010101" pitchFamily="2" charset="-122"/>
              </a:rPr>
              <a:t>Aibinu</a:t>
            </a:r>
            <a:r>
              <a:rPr lang="en-US" altLang="zh-TW" dirty="0">
                <a:latin typeface="DengXian" panose="02010600030101010101" pitchFamily="2" charset="-122"/>
                <a:ea typeface="DengXian" panose="02010600030101010101" pitchFamily="2" charset="-122"/>
              </a:rPr>
              <a:t>, </a:t>
            </a:r>
            <a:r>
              <a:rPr lang="en-US" altLang="zh-TW" dirty="0">
                <a:latin typeface="DengXian" panose="02010600030101010101" pitchFamily="2" charset="-122"/>
                <a:ea typeface="DengXian" panose="02010600030101010101" pitchFamily="2" charset="-122"/>
                <a:sym typeface="Wingdings" panose="05000000000000000000" pitchFamily="2" charset="2"/>
                <a:hlinkClick r:id="rId3"/>
              </a:rPr>
              <a:t>https://www.ncbi.nlm.nih.gov/pmc/articles/PMC8057926/</a:t>
            </a:r>
            <a:endParaRPr lang="en-US" altLang="zh-TW" dirty="0">
              <a:latin typeface="DengXian" panose="02010600030101010101" pitchFamily="2" charset="-122"/>
              <a:ea typeface="DengXian" panose="02010600030101010101" pitchFamily="2" charset="-122"/>
              <a:sym typeface="Wingdings" panose="05000000000000000000" pitchFamily="2" charset="2"/>
            </a:endParaRPr>
          </a:p>
          <a:p>
            <a:endParaRPr lang="en-US" altLang="zh-TW" dirty="0">
              <a:latin typeface="DengXian" panose="02010600030101010101" pitchFamily="2" charset="-122"/>
              <a:ea typeface="DengXian" panose="02010600030101010101" pitchFamily="2" charset="-122"/>
              <a:sym typeface="Wingdings" panose="05000000000000000000" pitchFamily="2" charset="2"/>
            </a:endParaRPr>
          </a:p>
          <a:p>
            <a:r>
              <a:rPr lang="en-US" altLang="zh-TW" dirty="0">
                <a:latin typeface="DengXian" panose="02010600030101010101" pitchFamily="2" charset="-122"/>
                <a:ea typeface="DengXian" panose="02010600030101010101" pitchFamily="2" charset="-122"/>
              </a:rPr>
              <a:t>The best vision models for fine-tuning, </a:t>
            </a:r>
            <a:r>
              <a:rPr lang="en-US" altLang="zh-TW" dirty="0">
                <a:latin typeface="DengXian" panose="02010600030101010101" pitchFamily="2" charset="-122"/>
                <a:ea typeface="DengXian" panose="02010600030101010101" pitchFamily="2" charset="-122"/>
                <a:sym typeface="Wingdings" panose="05000000000000000000" pitchFamily="2" charset="2"/>
                <a:hlinkClick r:id="rId4"/>
              </a:rPr>
              <a:t>https://www.kaggle.com/code/jhoward/the-best-vision-models-for-fine-tuning</a:t>
            </a:r>
            <a:endParaRPr lang="en-US" altLang="zh-TW" dirty="0">
              <a:latin typeface="DengXian" panose="02010600030101010101" pitchFamily="2" charset="-122"/>
              <a:ea typeface="DengXian" panose="02010600030101010101" pitchFamily="2" charset="-122"/>
              <a:sym typeface="Wingdings" panose="05000000000000000000" pitchFamily="2" charset="2"/>
            </a:endParaRPr>
          </a:p>
          <a:p>
            <a:endParaRPr lang="en-US" altLang="zh-TW" dirty="0">
              <a:latin typeface="DengXian" panose="02010600030101010101" pitchFamily="2" charset="-122"/>
              <a:ea typeface="DengXian" panose="02010600030101010101" pitchFamily="2" charset="-122"/>
              <a:sym typeface="Wingdings" panose="05000000000000000000" pitchFamily="2" charset="2"/>
            </a:endParaRPr>
          </a:p>
          <a:p>
            <a:r>
              <a:rPr lang="en-US" altLang="zh-TW" dirty="0">
                <a:latin typeface="DengXian" panose="02010600030101010101" pitchFamily="2" charset="-122"/>
                <a:ea typeface="DengXian" panose="02010600030101010101" pitchFamily="2" charset="-122"/>
              </a:rPr>
              <a:t>VGG, </a:t>
            </a:r>
            <a:r>
              <a:rPr lang="en-US" altLang="zh-TW" dirty="0">
                <a:latin typeface="DengXian" panose="02010600030101010101" pitchFamily="2" charset="-122"/>
                <a:ea typeface="DengXian" panose="02010600030101010101" pitchFamily="2" charset="-122"/>
                <a:hlinkClick r:id="rId5"/>
              </a:rPr>
              <a:t>https://doi.org/10.48550/arXiv.1409.1556</a:t>
            </a:r>
            <a:endParaRPr lang="en-US" altLang="zh-TW" dirty="0">
              <a:latin typeface="DengXian" panose="02010600030101010101" pitchFamily="2" charset="-122"/>
              <a:ea typeface="DengXian" panose="02010600030101010101" pitchFamily="2" charset="-122"/>
            </a:endParaRPr>
          </a:p>
          <a:p>
            <a:endParaRPr lang="en-US" altLang="zh-TW" dirty="0">
              <a:latin typeface="DengXian" panose="02010600030101010101" pitchFamily="2" charset="-122"/>
              <a:ea typeface="DengXian" panose="02010600030101010101" pitchFamily="2" charset="-122"/>
            </a:endParaRPr>
          </a:p>
          <a:p>
            <a:r>
              <a:rPr lang="en-US" altLang="zh-TW" dirty="0" err="1">
                <a:latin typeface="DengXian" panose="02010600030101010101" pitchFamily="2" charset="-122"/>
                <a:ea typeface="DengXian" panose="02010600030101010101" pitchFamily="2" charset="-122"/>
              </a:rPr>
              <a:t>DenseNet</a:t>
            </a:r>
            <a:r>
              <a:rPr lang="en-US" altLang="zh-TW" dirty="0">
                <a:latin typeface="DengXian" panose="02010600030101010101" pitchFamily="2" charset="-122"/>
                <a:ea typeface="DengXian" panose="02010600030101010101" pitchFamily="2" charset="-122"/>
              </a:rPr>
              <a:t>, https://doi.org/10.48550/arXiv.1608.06993</a:t>
            </a:r>
          </a:p>
          <a:p>
            <a:endParaRPr lang="en-US" altLang="zh-TW" dirty="0">
              <a:latin typeface="DengXian" panose="02010600030101010101" pitchFamily="2" charset="-122"/>
              <a:ea typeface="DengXian" panose="02010600030101010101" pitchFamily="2" charset="-122"/>
            </a:endParaRPr>
          </a:p>
          <a:p>
            <a:endParaRPr lang="en-US" altLang="zh-TW" dirty="0">
              <a:latin typeface="DengXian" panose="02010600030101010101" pitchFamily="2" charset="-122"/>
              <a:ea typeface="DengXian" panose="02010600030101010101" pitchFamily="2" charset="-122"/>
            </a:endParaRPr>
          </a:p>
          <a:p>
            <a:r>
              <a:rPr lang="en-US" altLang="zh-TW" dirty="0">
                <a:latin typeface="DengXian" panose="02010600030101010101" pitchFamily="2" charset="-122"/>
                <a:ea typeface="DengXian" panose="02010600030101010101" pitchFamily="2" charset="-122"/>
              </a:rPr>
              <a:t>The UNIFESP X-Ray Body Part Classification Dataset(Small size), https://www.kaggle.com/datasets/felipekitamura/unifesp-xray-bodypart-classification</a:t>
            </a:r>
          </a:p>
          <a:p>
            <a:endParaRPr lang="en-US" altLang="zh-TW" dirty="0">
              <a:latin typeface="DengXian" panose="02010600030101010101" pitchFamily="2" charset="-122"/>
              <a:ea typeface="DengXian" panose="02010600030101010101" pitchFamily="2" charset="-122"/>
            </a:endParaRPr>
          </a:p>
          <a:p>
            <a:pPr>
              <a:buFont typeface="+mj-lt"/>
              <a:buAutoNum type="arabicPeriod" startAt="3"/>
            </a:pPr>
            <a:endParaRPr lang="en-US" altLang="zh-TW" dirty="0">
              <a:latin typeface="DengXian" panose="02010600030101010101" pitchFamily="2" charset="-122"/>
              <a:ea typeface="DengXian" panose="02010600030101010101" pitchFamily="2" charset="-122"/>
            </a:endParaRPr>
          </a:p>
          <a:p>
            <a:pPr>
              <a:buFont typeface="+mj-lt"/>
              <a:buAutoNum type="arabicPeriod" startAt="3"/>
            </a:pPr>
            <a:endParaRPr lang="en-US" altLang="zh-TW" dirty="0">
              <a:latin typeface="DengXian" panose="02010600030101010101" pitchFamily="2" charset="-122"/>
              <a:ea typeface="DengXian" panose="02010600030101010101" pitchFamily="2" charset="-122"/>
              <a:sym typeface="Wingdings" panose="05000000000000000000" pitchFamily="2" charset="2"/>
            </a:endParaRPr>
          </a:p>
          <a:p>
            <a:pPr>
              <a:buFont typeface="+mj-lt"/>
              <a:buAutoNum type="arabicPeriod" startAt="3"/>
            </a:pPr>
            <a:endParaRPr lang="en-US" altLang="zh-TW" dirty="0">
              <a:latin typeface="DengXian" panose="02010600030101010101" pitchFamily="2" charset="-122"/>
              <a:ea typeface="DengXian" panose="02010600030101010101" pitchFamily="2" charset="-122"/>
              <a:sym typeface="Wingdings" panose="05000000000000000000" pitchFamily="2" charset="2"/>
            </a:endParaRPr>
          </a:p>
          <a:p>
            <a:pPr>
              <a:buAutoNum type="arabicPeriod" startAt="3"/>
            </a:pPr>
            <a:endParaRPr lang="en-US" altLang="zh-TW" dirty="0">
              <a:latin typeface="DengXian" panose="02010600030101010101" pitchFamily="2" charset="-122"/>
              <a:ea typeface="DengXian" panose="02010600030101010101" pitchFamily="2" charset="-122"/>
            </a:endParaRPr>
          </a:p>
          <a:p>
            <a:pPr>
              <a:buAutoNum type="arabicPeriod" startAt="3"/>
            </a:pPr>
            <a:endParaRPr lang="en-US" altLang="zh-TW" dirty="0">
              <a:latin typeface="DengXian" panose="02010600030101010101" pitchFamily="2" charset="-122"/>
              <a:ea typeface="DengXian" panose="02010600030101010101" pitchFamily="2" charset="-122"/>
            </a:endParaRPr>
          </a:p>
          <a:p>
            <a:pPr>
              <a:buAutoNum type="arabicPeriod" startAt="3"/>
            </a:pPr>
            <a:endParaRPr lang="en-US" dirty="0">
              <a:latin typeface="DengXian" panose="02010600030101010101" pitchFamily="2" charset="-122"/>
              <a:ea typeface="DengXian" panose="02010600030101010101" pitchFamily="2" charset="-122"/>
              <a:sym typeface="Wingdings" panose="05000000000000000000" pitchFamily="2" charset="2"/>
            </a:endParaRPr>
          </a:p>
          <a:p>
            <a:pPr marL="0" indent="0">
              <a:spcBef>
                <a:spcPts val="1600"/>
              </a:spcBef>
              <a:buNone/>
            </a:pPr>
            <a:r>
              <a:rPr lang="en-US" altLang="zh-TW" sz="1600" dirty="0">
                <a:latin typeface="DengXian" panose="02010600030101010101" pitchFamily="2" charset="-122"/>
                <a:ea typeface="DengXian" panose="02010600030101010101" pitchFamily="2" charset="-122"/>
              </a:rPr>
              <a:t> </a:t>
            </a:r>
            <a:endParaRPr sz="1600" dirty="0">
              <a:latin typeface="DengXian" panose="02010600030101010101" pitchFamily="2" charset="-122"/>
              <a:ea typeface="DengXian" panose="02010600030101010101" pitchFamily="2" charset="-122"/>
            </a:endParaRPr>
          </a:p>
        </p:txBody>
      </p:sp>
      <p:sp>
        <p:nvSpPr>
          <p:cNvPr id="413" name="Google Shape;413;p37"/>
          <p:cNvSpPr txBox="1">
            <a:spLocks noGrp="1"/>
          </p:cNvSpPr>
          <p:nvPr>
            <p:ph type="title"/>
          </p:nvPr>
        </p:nvSpPr>
        <p:spPr>
          <a:xfrm>
            <a:off x="714300" y="580318"/>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a:t>
            </a:r>
            <a:endParaRPr dirty="0"/>
          </a:p>
        </p:txBody>
      </p:sp>
    </p:spTree>
    <p:extLst>
      <p:ext uri="{BB962C8B-B14F-4D97-AF65-F5344CB8AC3E}">
        <p14:creationId xmlns:p14="http://schemas.microsoft.com/office/powerpoint/2010/main" val="3154265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64"/>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238" name="Google Shape;2238;p64"/>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Any questions?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Contact:</a:t>
            </a:r>
            <a:endParaRPr lang="en" dirty="0"/>
          </a:p>
          <a:p>
            <a:pPr marL="0" lvl="0" indent="0" algn="l" rtl="0">
              <a:spcBef>
                <a:spcPts val="0"/>
              </a:spcBef>
              <a:spcAft>
                <a:spcPts val="0"/>
              </a:spcAft>
              <a:buNone/>
            </a:pPr>
            <a:r>
              <a:rPr lang="en" dirty="0"/>
              <a:t>minijennis@</a:t>
            </a:r>
            <a:r>
              <a:rPr lang="en-US" dirty="0" err="1"/>
              <a:t>gmail</a:t>
            </a:r>
            <a:r>
              <a:rPr lang="en" dirty="0"/>
              <a:t>.com </a:t>
            </a:r>
          </a:p>
        </p:txBody>
      </p:sp>
      <p:grpSp>
        <p:nvGrpSpPr>
          <p:cNvPr id="2239" name="Google Shape;2239;p64"/>
          <p:cNvGrpSpPr/>
          <p:nvPr/>
        </p:nvGrpSpPr>
        <p:grpSpPr>
          <a:xfrm>
            <a:off x="5305424" y="1487383"/>
            <a:ext cx="1433949" cy="3117068"/>
            <a:chOff x="4943474" y="1487383"/>
            <a:chExt cx="1433949" cy="3117068"/>
          </a:xfrm>
        </p:grpSpPr>
        <p:sp>
          <p:nvSpPr>
            <p:cNvPr id="2240" name="Google Shape;2240;p64"/>
            <p:cNvSpPr/>
            <p:nvPr/>
          </p:nvSpPr>
          <p:spPr>
            <a:xfrm>
              <a:off x="5929959" y="4223854"/>
              <a:ext cx="447190" cy="380597"/>
            </a:xfrm>
            <a:custGeom>
              <a:avLst/>
              <a:gdLst/>
              <a:ahLst/>
              <a:cxnLst/>
              <a:rect l="l" t="t" r="r" b="b"/>
              <a:pathLst>
                <a:path w="6546" h="5571" extrusionOk="0">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6005994" y="4452099"/>
              <a:ext cx="371429" cy="152280"/>
            </a:xfrm>
            <a:custGeom>
              <a:avLst/>
              <a:gdLst/>
              <a:ahLst/>
              <a:cxnLst/>
              <a:rect l="l" t="t" r="r" b="b"/>
              <a:pathLst>
                <a:path w="5437" h="2229" extrusionOk="0">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4943474" y="4038035"/>
              <a:ext cx="295599" cy="566147"/>
            </a:xfrm>
            <a:custGeom>
              <a:avLst/>
              <a:gdLst/>
              <a:ahLst/>
              <a:cxnLst/>
              <a:rect l="l" t="t" r="r" b="b"/>
              <a:pathLst>
                <a:path w="4327" h="8287" extrusionOk="0">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4943474" y="4291214"/>
              <a:ext cx="251946" cy="312962"/>
            </a:xfrm>
            <a:custGeom>
              <a:avLst/>
              <a:gdLst/>
              <a:ahLst/>
              <a:cxnLst/>
              <a:rect l="l" t="t" r="r" b="b"/>
              <a:pathLst>
                <a:path w="3688" h="4581" extrusionOk="0">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5447305" y="2580168"/>
              <a:ext cx="723388" cy="1707391"/>
            </a:xfrm>
            <a:custGeom>
              <a:avLst/>
              <a:gdLst/>
              <a:ahLst/>
              <a:cxnLst/>
              <a:rect l="l" t="t" r="r" b="b"/>
              <a:pathLst>
                <a:path w="10589" h="24992" extrusionOk="0">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5002090" y="2542048"/>
              <a:ext cx="657259" cy="1720576"/>
            </a:xfrm>
            <a:custGeom>
              <a:avLst/>
              <a:gdLst/>
              <a:ahLst/>
              <a:cxnLst/>
              <a:rect l="l" t="t" r="r" b="b"/>
              <a:pathLst>
                <a:path w="9621" h="25185" extrusionOk="0">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4"/>
            <p:cNvSpPr/>
            <p:nvPr/>
          </p:nvSpPr>
          <p:spPr>
            <a:xfrm>
              <a:off x="5362525" y="1568747"/>
              <a:ext cx="164639" cy="164713"/>
            </a:xfrm>
            <a:custGeom>
              <a:avLst/>
              <a:gdLst/>
              <a:ahLst/>
              <a:cxnLst/>
              <a:rect l="l" t="t" r="r" b="b"/>
              <a:pathLst>
                <a:path w="2410" h="2411" extrusionOk="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4"/>
            <p:cNvSpPr/>
            <p:nvPr/>
          </p:nvSpPr>
          <p:spPr>
            <a:xfrm>
              <a:off x="5462267" y="1548799"/>
              <a:ext cx="329278" cy="359077"/>
            </a:xfrm>
            <a:custGeom>
              <a:avLst/>
              <a:gdLst/>
              <a:ahLst/>
              <a:cxnLst/>
              <a:rect l="l" t="t" r="r" b="b"/>
              <a:pathLst>
                <a:path w="4820" h="5256" extrusionOk="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5543290" y="1799451"/>
              <a:ext cx="138543" cy="200853"/>
            </a:xfrm>
            <a:custGeom>
              <a:avLst/>
              <a:gdLst/>
              <a:ahLst/>
              <a:cxnLst/>
              <a:rect l="l" t="t" r="r" b="b"/>
              <a:pathLst>
                <a:path w="2028" h="2940" extrusionOk="0">
                  <a:moveTo>
                    <a:pt x="92" y="1"/>
                  </a:moveTo>
                  <a:lnTo>
                    <a:pt x="1" y="2867"/>
                  </a:lnTo>
                  <a:lnTo>
                    <a:pt x="1918" y="2940"/>
                  </a:lnTo>
                  <a:lnTo>
                    <a:pt x="2027" y="74"/>
                  </a:lnTo>
                  <a:lnTo>
                    <a:pt x="92"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5559549" y="1799451"/>
              <a:ext cx="122284" cy="174688"/>
            </a:xfrm>
            <a:custGeom>
              <a:avLst/>
              <a:gdLst/>
              <a:ahLst/>
              <a:cxnLst/>
              <a:rect l="l" t="t" r="r" b="b"/>
              <a:pathLst>
                <a:path w="1790" h="2557" extrusionOk="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5464726" y="1706609"/>
              <a:ext cx="102336" cy="150503"/>
            </a:xfrm>
            <a:custGeom>
              <a:avLst/>
              <a:gdLst/>
              <a:ahLst/>
              <a:cxnLst/>
              <a:rect l="l" t="t" r="r" b="b"/>
              <a:pathLst>
                <a:path w="1498" h="2203" extrusionOk="0">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4"/>
            <p:cNvSpPr/>
            <p:nvPr/>
          </p:nvSpPr>
          <p:spPr>
            <a:xfrm>
              <a:off x="5522112" y="1572163"/>
              <a:ext cx="263218" cy="354568"/>
            </a:xfrm>
            <a:custGeom>
              <a:avLst/>
              <a:gdLst/>
              <a:ahLst/>
              <a:cxnLst/>
              <a:rect l="l" t="t" r="r" b="b"/>
              <a:pathLst>
                <a:path w="3853" h="5190" extrusionOk="0">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4"/>
            <p:cNvSpPr/>
            <p:nvPr/>
          </p:nvSpPr>
          <p:spPr>
            <a:xfrm>
              <a:off x="5512137" y="1729154"/>
              <a:ext cx="27531" cy="64150"/>
            </a:xfrm>
            <a:custGeom>
              <a:avLst/>
              <a:gdLst/>
              <a:ahLst/>
              <a:cxnLst/>
              <a:rect l="l" t="t" r="r" b="b"/>
              <a:pathLst>
                <a:path w="403" h="939" extrusionOk="0">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5500934" y="1748009"/>
              <a:ext cx="34362" cy="11614"/>
            </a:xfrm>
            <a:custGeom>
              <a:avLst/>
              <a:gdLst/>
              <a:ahLst/>
              <a:cxnLst/>
              <a:rect l="l" t="t" r="r" b="b"/>
              <a:pathLst>
                <a:path w="503" h="170" extrusionOk="0">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5604432" y="1762082"/>
              <a:ext cx="44951" cy="20017"/>
            </a:xfrm>
            <a:custGeom>
              <a:avLst/>
              <a:gdLst/>
              <a:ahLst/>
              <a:cxnLst/>
              <a:rect l="l" t="t" r="r" b="b"/>
              <a:pathLst>
                <a:path w="658" h="293" extrusionOk="0">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4"/>
            <p:cNvSpPr/>
            <p:nvPr/>
          </p:nvSpPr>
          <p:spPr>
            <a:xfrm>
              <a:off x="5715446" y="1766864"/>
              <a:ext cx="44951" cy="19129"/>
            </a:xfrm>
            <a:custGeom>
              <a:avLst/>
              <a:gdLst/>
              <a:ahLst/>
              <a:cxnLst/>
              <a:rect l="l" t="t" r="r" b="b"/>
              <a:pathLst>
                <a:path w="658" h="280" extrusionOk="0">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4"/>
            <p:cNvSpPr/>
            <p:nvPr/>
          </p:nvSpPr>
          <p:spPr>
            <a:xfrm>
              <a:off x="5494717" y="1538893"/>
              <a:ext cx="236985" cy="220734"/>
            </a:xfrm>
            <a:custGeom>
              <a:avLst/>
              <a:gdLst/>
              <a:ahLst/>
              <a:cxnLst/>
              <a:rect l="l" t="t" r="r" b="b"/>
              <a:pathLst>
                <a:path w="3469" h="3231" extrusionOk="0">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5590701" y="1543744"/>
              <a:ext cx="212118" cy="172228"/>
            </a:xfrm>
            <a:custGeom>
              <a:avLst/>
              <a:gdLst/>
              <a:ahLst/>
              <a:cxnLst/>
              <a:rect l="l" t="t" r="r" b="b"/>
              <a:pathLst>
                <a:path w="3105" h="2521" extrusionOk="0">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5664277" y="1820971"/>
              <a:ext cx="47752" cy="18446"/>
            </a:xfrm>
            <a:custGeom>
              <a:avLst/>
              <a:gdLst/>
              <a:ahLst/>
              <a:cxnLst/>
              <a:rect l="l" t="t" r="r" b="b"/>
              <a:pathLst>
                <a:path w="699" h="270" extrusionOk="0">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4"/>
            <p:cNvSpPr/>
            <p:nvPr/>
          </p:nvSpPr>
          <p:spPr>
            <a:xfrm>
              <a:off x="5545817" y="1487383"/>
              <a:ext cx="234525" cy="137455"/>
            </a:xfrm>
            <a:custGeom>
              <a:avLst/>
              <a:gdLst/>
              <a:ahLst/>
              <a:cxnLst/>
              <a:rect l="l" t="t" r="r" b="b"/>
              <a:pathLst>
                <a:path w="3433" h="2012" extrusionOk="0">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4"/>
            <p:cNvSpPr/>
            <p:nvPr/>
          </p:nvSpPr>
          <p:spPr>
            <a:xfrm>
              <a:off x="5714148" y="2344477"/>
              <a:ext cx="68" cy="68"/>
            </a:xfrm>
            <a:custGeom>
              <a:avLst/>
              <a:gdLst/>
              <a:ahLst/>
              <a:cxnLst/>
              <a:rect l="l" t="t" r="r" b="b"/>
              <a:pathLst>
                <a:path w="1" h="1" extrusionOk="0">
                  <a:moveTo>
                    <a:pt x="1" y="0"/>
                  </a:move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5666805" y="2540271"/>
              <a:ext cx="25003" cy="25004"/>
            </a:xfrm>
            <a:custGeom>
              <a:avLst/>
              <a:gdLst/>
              <a:ahLst/>
              <a:cxnLst/>
              <a:rect l="l" t="t" r="r" b="b"/>
              <a:pathLst>
                <a:path w="366" h="366" extrusionOk="0">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4"/>
            <p:cNvSpPr/>
            <p:nvPr/>
          </p:nvSpPr>
          <p:spPr>
            <a:xfrm>
              <a:off x="5724122" y="2263386"/>
              <a:ext cx="116067" cy="34979"/>
            </a:xfrm>
            <a:custGeom>
              <a:avLst/>
              <a:gdLst/>
              <a:ahLst/>
              <a:cxnLst/>
              <a:rect l="l" t="t" r="r" b="b"/>
              <a:pathLst>
                <a:path w="1699" h="512" extrusionOk="0">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4"/>
            <p:cNvSpPr/>
            <p:nvPr/>
          </p:nvSpPr>
          <p:spPr>
            <a:xfrm>
              <a:off x="5417383" y="1951591"/>
              <a:ext cx="471442" cy="285704"/>
            </a:xfrm>
            <a:custGeom>
              <a:avLst/>
              <a:gdLst/>
              <a:ahLst/>
              <a:cxnLst/>
              <a:rect l="l" t="t" r="r" b="b"/>
              <a:pathLst>
                <a:path w="6901" h="4182" extrusionOk="0">
                  <a:moveTo>
                    <a:pt x="2227" y="1"/>
                  </a:moveTo>
                  <a:lnTo>
                    <a:pt x="0" y="421"/>
                  </a:lnTo>
                  <a:lnTo>
                    <a:pt x="365" y="4181"/>
                  </a:lnTo>
                  <a:lnTo>
                    <a:pt x="4126" y="4181"/>
                  </a:lnTo>
                  <a:lnTo>
                    <a:pt x="6901" y="1626"/>
                  </a:lnTo>
                  <a:lnTo>
                    <a:pt x="3925"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5282322" y="1966757"/>
              <a:ext cx="675089" cy="942645"/>
            </a:xfrm>
            <a:custGeom>
              <a:avLst/>
              <a:gdLst/>
              <a:ahLst/>
              <a:cxnLst/>
              <a:rect l="l" t="t" r="r" b="b"/>
              <a:pathLst>
                <a:path w="9882" h="13798" extrusionOk="0">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5863829" y="2363196"/>
              <a:ext cx="195859" cy="245738"/>
            </a:xfrm>
            <a:custGeom>
              <a:avLst/>
              <a:gdLst/>
              <a:ahLst/>
              <a:cxnLst/>
              <a:rect l="l" t="t" r="r" b="b"/>
              <a:pathLst>
                <a:path w="2867" h="3597" extrusionOk="0">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5828919" y="2008977"/>
              <a:ext cx="306871" cy="469000"/>
            </a:xfrm>
            <a:custGeom>
              <a:avLst/>
              <a:gdLst/>
              <a:ahLst/>
              <a:cxnLst/>
              <a:rect l="l" t="t" r="r" b="b"/>
              <a:pathLst>
                <a:path w="4492" h="6865" extrusionOk="0">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5830832" y="2111451"/>
              <a:ext cx="93796" cy="292194"/>
            </a:xfrm>
            <a:custGeom>
              <a:avLst/>
              <a:gdLst/>
              <a:ahLst/>
              <a:cxnLst/>
              <a:rect l="l" t="t" r="r" b="b"/>
              <a:pathLst>
                <a:path w="1373" h="4277" extrusionOk="0">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4"/>
            <p:cNvSpPr/>
            <p:nvPr/>
          </p:nvSpPr>
          <p:spPr>
            <a:xfrm>
              <a:off x="5125537" y="1962863"/>
              <a:ext cx="315615" cy="501382"/>
            </a:xfrm>
            <a:custGeom>
              <a:avLst/>
              <a:gdLst/>
              <a:ahLst/>
              <a:cxnLst/>
              <a:rect l="l" t="t" r="r" b="b"/>
              <a:pathLst>
                <a:path w="4620" h="7339" extrusionOk="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4"/>
            <p:cNvSpPr/>
            <p:nvPr/>
          </p:nvSpPr>
          <p:spPr>
            <a:xfrm>
              <a:off x="5247754" y="2113159"/>
              <a:ext cx="108553" cy="329290"/>
            </a:xfrm>
            <a:custGeom>
              <a:avLst/>
              <a:gdLst/>
              <a:ahLst/>
              <a:cxnLst/>
              <a:rect l="l" t="t" r="r" b="b"/>
              <a:pathLst>
                <a:path w="1589" h="4820" extrusionOk="0">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4"/>
            <p:cNvSpPr/>
            <p:nvPr/>
          </p:nvSpPr>
          <p:spPr>
            <a:xfrm>
              <a:off x="5461037" y="1913744"/>
              <a:ext cx="525069" cy="557198"/>
            </a:xfrm>
            <a:custGeom>
              <a:avLst/>
              <a:gdLst/>
              <a:ahLst/>
              <a:cxnLst/>
              <a:rect l="l" t="t" r="r" b="b"/>
              <a:pathLst>
                <a:path w="7686" h="8156" extrusionOk="0">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5461037" y="2071349"/>
              <a:ext cx="525069" cy="400546"/>
            </a:xfrm>
            <a:custGeom>
              <a:avLst/>
              <a:gdLst/>
              <a:ahLst/>
              <a:cxnLst/>
              <a:rect l="l" t="t" r="r" b="b"/>
              <a:pathLst>
                <a:path w="7686" h="5863" extrusionOk="0">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5767776" y="1946126"/>
              <a:ext cx="149746" cy="131511"/>
            </a:xfrm>
            <a:custGeom>
              <a:avLst/>
              <a:gdLst/>
              <a:ahLst/>
              <a:cxnLst/>
              <a:rect l="l" t="t" r="r" b="b"/>
              <a:pathLst>
                <a:path w="2192" h="1925" extrusionOk="0">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5625610" y="1813797"/>
              <a:ext cx="78631" cy="27805"/>
            </a:xfrm>
            <a:custGeom>
              <a:avLst/>
              <a:gdLst/>
              <a:ahLst/>
              <a:cxnLst/>
              <a:rect l="l" t="t" r="r" b="b"/>
              <a:pathLst>
                <a:path w="1151" h="407" extrusionOk="0">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4"/>
            <p:cNvSpPr/>
            <p:nvPr/>
          </p:nvSpPr>
          <p:spPr>
            <a:xfrm>
              <a:off x="5586944" y="1692195"/>
              <a:ext cx="61210" cy="20085"/>
            </a:xfrm>
            <a:custGeom>
              <a:avLst/>
              <a:gdLst/>
              <a:ahLst/>
              <a:cxnLst/>
              <a:rect l="l" t="t" r="r" b="b"/>
              <a:pathLst>
                <a:path w="896" h="294" extrusionOk="0">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4"/>
            <p:cNvSpPr/>
            <p:nvPr/>
          </p:nvSpPr>
          <p:spPr>
            <a:xfrm>
              <a:off x="5694200" y="1691990"/>
              <a:ext cx="45020" cy="18992"/>
            </a:xfrm>
            <a:custGeom>
              <a:avLst/>
              <a:gdLst/>
              <a:ahLst/>
              <a:cxnLst/>
              <a:rect l="l" t="t" r="r" b="b"/>
              <a:pathLst>
                <a:path w="659" h="278" extrusionOk="0">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5660520" y="1760784"/>
              <a:ext cx="29854" cy="42015"/>
            </a:xfrm>
            <a:custGeom>
              <a:avLst/>
              <a:gdLst/>
              <a:ahLst/>
              <a:cxnLst/>
              <a:rect l="l" t="t" r="r" b="b"/>
              <a:pathLst>
                <a:path w="437" h="615" extrusionOk="0">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4"/>
            <p:cNvSpPr/>
            <p:nvPr/>
          </p:nvSpPr>
          <p:spPr>
            <a:xfrm>
              <a:off x="5609420" y="1739401"/>
              <a:ext cx="21109" cy="19197"/>
            </a:xfrm>
            <a:custGeom>
              <a:avLst/>
              <a:gdLst/>
              <a:ahLst/>
              <a:cxnLst/>
              <a:rect l="l" t="t" r="r" b="b"/>
              <a:pathLst>
                <a:path w="309" h="281" extrusionOk="0">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4"/>
            <p:cNvSpPr/>
            <p:nvPr/>
          </p:nvSpPr>
          <p:spPr>
            <a:xfrm>
              <a:off x="5699802" y="1738171"/>
              <a:ext cx="21929" cy="20085"/>
            </a:xfrm>
            <a:custGeom>
              <a:avLst/>
              <a:gdLst/>
              <a:ahLst/>
              <a:cxnLst/>
              <a:rect l="l" t="t" r="r" b="b"/>
              <a:pathLst>
                <a:path w="321" h="294" extrusionOk="0">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5701715" y="2284632"/>
              <a:ext cx="395407" cy="352108"/>
            </a:xfrm>
            <a:custGeom>
              <a:avLst/>
              <a:gdLst/>
              <a:ahLst/>
              <a:cxnLst/>
              <a:rect l="l" t="t" r="r" b="b"/>
              <a:pathLst>
                <a:path w="5788" h="5154" extrusionOk="0">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4"/>
            <p:cNvSpPr/>
            <p:nvPr/>
          </p:nvSpPr>
          <p:spPr>
            <a:xfrm>
              <a:off x="5564536" y="2132492"/>
              <a:ext cx="358039" cy="330452"/>
            </a:xfrm>
            <a:custGeom>
              <a:avLst/>
              <a:gdLst/>
              <a:ahLst/>
              <a:cxnLst/>
              <a:rect l="l" t="t" r="r" b="b"/>
              <a:pathLst>
                <a:path w="5241" h="4837" extrusionOk="0">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4"/>
            <p:cNvSpPr/>
            <p:nvPr/>
          </p:nvSpPr>
          <p:spPr>
            <a:xfrm>
              <a:off x="5600402" y="2150938"/>
              <a:ext cx="76854" cy="93732"/>
            </a:xfrm>
            <a:custGeom>
              <a:avLst/>
              <a:gdLst/>
              <a:ahLst/>
              <a:cxnLst/>
              <a:rect l="l" t="t" r="r" b="b"/>
              <a:pathLst>
                <a:path w="1125" h="1372" extrusionOk="0">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4"/>
            <p:cNvSpPr/>
            <p:nvPr/>
          </p:nvSpPr>
          <p:spPr>
            <a:xfrm>
              <a:off x="5586465" y="2183456"/>
              <a:ext cx="74327" cy="83689"/>
            </a:xfrm>
            <a:custGeom>
              <a:avLst/>
              <a:gdLst/>
              <a:ahLst/>
              <a:cxnLst/>
              <a:rect l="l" t="t" r="r" b="b"/>
              <a:pathLst>
                <a:path w="1088" h="1225" extrusionOk="0">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5583254" y="2222943"/>
              <a:ext cx="58819" cy="66610"/>
            </a:xfrm>
            <a:custGeom>
              <a:avLst/>
              <a:gdLst/>
              <a:ahLst/>
              <a:cxnLst/>
              <a:rect l="l" t="t" r="r" b="b"/>
              <a:pathLst>
                <a:path w="861" h="975" extrusionOk="0">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4"/>
            <p:cNvSpPr/>
            <p:nvPr/>
          </p:nvSpPr>
          <p:spPr>
            <a:xfrm>
              <a:off x="5101831" y="2320772"/>
              <a:ext cx="456549" cy="245328"/>
            </a:xfrm>
            <a:custGeom>
              <a:avLst/>
              <a:gdLst/>
              <a:ahLst/>
              <a:cxnLst/>
              <a:rect l="l" t="t" r="r" b="b"/>
              <a:pathLst>
                <a:path w="6683" h="3591" extrusionOk="0">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4"/>
            <p:cNvSpPr/>
            <p:nvPr/>
          </p:nvSpPr>
          <p:spPr>
            <a:xfrm>
              <a:off x="5422848" y="2245419"/>
              <a:ext cx="328800" cy="235012"/>
            </a:xfrm>
            <a:custGeom>
              <a:avLst/>
              <a:gdLst/>
              <a:ahLst/>
              <a:cxnLst/>
              <a:rect l="l" t="t" r="r" b="b"/>
              <a:pathLst>
                <a:path w="4813" h="3440" extrusionOk="0">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5654986" y="2263796"/>
              <a:ext cx="83071" cy="63809"/>
            </a:xfrm>
            <a:custGeom>
              <a:avLst/>
              <a:gdLst/>
              <a:ahLst/>
              <a:cxnLst/>
              <a:rect l="l" t="t" r="r" b="b"/>
              <a:pathLst>
                <a:path w="1216" h="934" extrusionOk="0">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4"/>
            <p:cNvSpPr/>
            <p:nvPr/>
          </p:nvSpPr>
          <p:spPr>
            <a:xfrm>
              <a:off x="5665097" y="2292694"/>
              <a:ext cx="76854" cy="56157"/>
            </a:xfrm>
            <a:custGeom>
              <a:avLst/>
              <a:gdLst/>
              <a:ahLst/>
              <a:cxnLst/>
              <a:rect l="l" t="t" r="r" b="b"/>
              <a:pathLst>
                <a:path w="1125" h="822" extrusionOk="0">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4"/>
            <p:cNvSpPr/>
            <p:nvPr/>
          </p:nvSpPr>
          <p:spPr>
            <a:xfrm>
              <a:off x="5675071" y="2326373"/>
              <a:ext cx="61893" cy="44953"/>
            </a:xfrm>
            <a:custGeom>
              <a:avLst/>
              <a:gdLst/>
              <a:ahLst/>
              <a:cxnLst/>
              <a:rect l="l" t="t" r="r" b="b"/>
              <a:pathLst>
                <a:path w="906" h="658" extrusionOk="0">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5539601" y="2918128"/>
              <a:ext cx="188344" cy="811953"/>
            </a:xfrm>
            <a:custGeom>
              <a:avLst/>
              <a:gdLst/>
              <a:ahLst/>
              <a:cxnLst/>
              <a:rect l="l" t="t" r="r" b="b"/>
              <a:pathLst>
                <a:path w="2757" h="11885" fill="none" extrusionOk="0">
                  <a:moveTo>
                    <a:pt x="2757" y="1"/>
                  </a:moveTo>
                  <a:lnTo>
                    <a:pt x="0" y="11885"/>
                  </a:lnTo>
                </a:path>
              </a:pathLst>
            </a:custGeom>
            <a:noFill/>
            <a:ln w="5475" cap="flat" cmpd="sng">
              <a:solidFill>
                <a:srgbClr val="1E1F35"/>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64"/>
          <p:cNvGrpSpPr/>
          <p:nvPr/>
        </p:nvGrpSpPr>
        <p:grpSpPr>
          <a:xfrm>
            <a:off x="6931450" y="1364100"/>
            <a:ext cx="1070636" cy="3240352"/>
            <a:chOff x="6569500" y="1364100"/>
            <a:chExt cx="1070636" cy="3240352"/>
          </a:xfrm>
        </p:grpSpPr>
        <p:sp>
          <p:nvSpPr>
            <p:cNvPr id="2291" name="Google Shape;2291;p64"/>
            <p:cNvSpPr/>
            <p:nvPr/>
          </p:nvSpPr>
          <p:spPr>
            <a:xfrm>
              <a:off x="7023231" y="1685995"/>
              <a:ext cx="205249" cy="198628"/>
            </a:xfrm>
            <a:custGeom>
              <a:avLst/>
              <a:gdLst/>
              <a:ahLst/>
              <a:cxnLst/>
              <a:rect l="l" t="t" r="r" b="b"/>
              <a:pathLst>
                <a:path w="2849" h="2757" extrusionOk="0">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7033821" y="1685995"/>
              <a:ext cx="171029" cy="127376"/>
            </a:xfrm>
            <a:custGeom>
              <a:avLst/>
              <a:gdLst/>
              <a:ahLst/>
              <a:cxnLst/>
              <a:rect l="l" t="t" r="r" b="b"/>
              <a:pathLst>
                <a:path w="2374" h="1768" extrusionOk="0">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4"/>
            <p:cNvSpPr/>
            <p:nvPr/>
          </p:nvSpPr>
          <p:spPr>
            <a:xfrm>
              <a:off x="6968046" y="1422672"/>
              <a:ext cx="285432" cy="349490"/>
            </a:xfrm>
            <a:custGeom>
              <a:avLst/>
              <a:gdLst/>
              <a:ahLst/>
              <a:cxnLst/>
              <a:rect l="l" t="t" r="r" b="b"/>
              <a:pathLst>
                <a:path w="3962" h="4851" extrusionOk="0">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4"/>
            <p:cNvSpPr/>
            <p:nvPr/>
          </p:nvSpPr>
          <p:spPr>
            <a:xfrm>
              <a:off x="7175819" y="1499256"/>
              <a:ext cx="69809" cy="102664"/>
            </a:xfrm>
            <a:custGeom>
              <a:avLst/>
              <a:gdLst/>
              <a:ahLst/>
              <a:cxnLst/>
              <a:rect l="l" t="t" r="r" b="b"/>
              <a:pathLst>
                <a:path w="969" h="1425" extrusionOk="0">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6943046" y="1364100"/>
              <a:ext cx="324912" cy="191784"/>
            </a:xfrm>
            <a:custGeom>
              <a:avLst/>
              <a:gdLst/>
              <a:ahLst/>
              <a:cxnLst/>
              <a:rect l="l" t="t" r="r" b="b"/>
              <a:pathLst>
                <a:path w="4510" h="2662" extrusionOk="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7070636" y="1395367"/>
              <a:ext cx="135512" cy="114119"/>
            </a:xfrm>
            <a:custGeom>
              <a:avLst/>
              <a:gdLst/>
              <a:ahLst/>
              <a:cxnLst/>
              <a:rect l="l" t="t" r="r" b="b"/>
              <a:pathLst>
                <a:path w="1881" h="1584" extrusionOk="0">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7110044" y="1447960"/>
              <a:ext cx="111882" cy="28458"/>
            </a:xfrm>
            <a:custGeom>
              <a:avLst/>
              <a:gdLst/>
              <a:ahLst/>
              <a:cxnLst/>
              <a:rect l="l" t="t" r="r" b="b"/>
              <a:pathLst>
                <a:path w="1553" h="395" extrusionOk="0">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a:off x="6962786" y="1445294"/>
              <a:ext cx="51366" cy="73774"/>
            </a:xfrm>
            <a:custGeom>
              <a:avLst/>
              <a:gdLst/>
              <a:ahLst/>
              <a:cxnLst/>
              <a:rect l="l" t="t" r="r" b="b"/>
              <a:pathLst>
                <a:path w="713" h="1024" extrusionOk="0">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a:off x="7074526" y="1525552"/>
              <a:ext cx="64550" cy="21109"/>
            </a:xfrm>
            <a:custGeom>
              <a:avLst/>
              <a:gdLst/>
              <a:ahLst/>
              <a:cxnLst/>
              <a:rect l="l" t="t" r="r" b="b"/>
              <a:pathLst>
                <a:path w="896" h="293" extrusionOk="0">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a:off x="6978564" y="1524255"/>
              <a:ext cx="47404" cy="19740"/>
            </a:xfrm>
            <a:custGeom>
              <a:avLst/>
              <a:gdLst/>
              <a:ahLst/>
              <a:cxnLst/>
              <a:rect l="l" t="t" r="r" b="b"/>
              <a:pathLst>
                <a:path w="658" h="274" extrusionOk="0">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a:off x="7092969" y="1575335"/>
              <a:ext cx="22405" cy="21325"/>
            </a:xfrm>
            <a:custGeom>
              <a:avLst/>
              <a:gdLst/>
              <a:ahLst/>
              <a:cxnLst/>
              <a:rect l="l" t="t" r="r" b="b"/>
              <a:pathLst>
                <a:path w="311" h="296" extrusionOk="0">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4"/>
            <p:cNvSpPr/>
            <p:nvPr/>
          </p:nvSpPr>
          <p:spPr>
            <a:xfrm>
              <a:off x="6997583" y="1573678"/>
              <a:ext cx="22982" cy="20605"/>
            </a:xfrm>
            <a:custGeom>
              <a:avLst/>
              <a:gdLst/>
              <a:ahLst/>
              <a:cxnLst/>
              <a:rect l="l" t="t" r="r" b="b"/>
              <a:pathLst>
                <a:path w="319" h="286" extrusionOk="0">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4"/>
            <p:cNvSpPr/>
            <p:nvPr/>
          </p:nvSpPr>
          <p:spPr>
            <a:xfrm>
              <a:off x="6747088" y="2632950"/>
              <a:ext cx="756302" cy="1824179"/>
            </a:xfrm>
            <a:custGeom>
              <a:avLst/>
              <a:gdLst/>
              <a:ahLst/>
              <a:cxnLst/>
              <a:rect l="l" t="t" r="r" b="b"/>
              <a:pathLst>
                <a:path w="10498" h="25320" extrusionOk="0">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6881233" y="2632950"/>
              <a:ext cx="503793" cy="59221"/>
            </a:xfrm>
            <a:custGeom>
              <a:avLst/>
              <a:gdLst/>
              <a:ahLst/>
              <a:cxnLst/>
              <a:rect l="l" t="t" r="r" b="b"/>
              <a:pathLst>
                <a:path w="6993" h="822" extrusionOk="0">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7262632" y="2632950"/>
              <a:ext cx="14553" cy="85517"/>
            </a:xfrm>
            <a:custGeom>
              <a:avLst/>
              <a:gdLst/>
              <a:ahLst/>
              <a:cxnLst/>
              <a:rect l="l" t="t" r="r" b="b"/>
              <a:pathLst>
                <a:path w="202" h="1187" extrusionOk="0">
                  <a:moveTo>
                    <a:pt x="0" y="0"/>
                  </a:moveTo>
                  <a:lnTo>
                    <a:pt x="37" y="822"/>
                  </a:lnTo>
                  <a:lnTo>
                    <a:pt x="55" y="1187"/>
                  </a:lnTo>
                  <a:lnTo>
                    <a:pt x="201" y="1187"/>
                  </a:lnTo>
                  <a:lnTo>
                    <a:pt x="183" y="822"/>
                  </a:lnTo>
                  <a:lnTo>
                    <a:pt x="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6915454" y="2632950"/>
              <a:ext cx="14481" cy="85517"/>
            </a:xfrm>
            <a:custGeom>
              <a:avLst/>
              <a:gdLst/>
              <a:ahLst/>
              <a:cxnLst/>
              <a:rect l="l" t="t" r="r" b="b"/>
              <a:pathLst>
                <a:path w="201" h="1187" extrusionOk="0">
                  <a:moveTo>
                    <a:pt x="55" y="0"/>
                  </a:moveTo>
                  <a:lnTo>
                    <a:pt x="18" y="822"/>
                  </a:lnTo>
                  <a:lnTo>
                    <a:pt x="0" y="1187"/>
                  </a:lnTo>
                  <a:lnTo>
                    <a:pt x="146" y="1187"/>
                  </a:lnTo>
                  <a:lnTo>
                    <a:pt x="164" y="822"/>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7061414" y="3114280"/>
              <a:ext cx="21108" cy="1331031"/>
            </a:xfrm>
            <a:custGeom>
              <a:avLst/>
              <a:gdLst/>
              <a:ahLst/>
              <a:cxnLst/>
              <a:rect l="l" t="t" r="r" b="b"/>
              <a:pathLst>
                <a:path w="293" h="18475" extrusionOk="0">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7361260" y="2037501"/>
              <a:ext cx="278877" cy="441780"/>
            </a:xfrm>
            <a:custGeom>
              <a:avLst/>
              <a:gdLst/>
              <a:ahLst/>
              <a:cxnLst/>
              <a:rect l="l" t="t" r="r" b="b"/>
              <a:pathLst>
                <a:path w="3871" h="6132" extrusionOk="0">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6569500" y="1834047"/>
              <a:ext cx="446519" cy="578017"/>
            </a:xfrm>
            <a:custGeom>
              <a:avLst/>
              <a:gdLst/>
              <a:ahLst/>
              <a:cxnLst/>
              <a:rect l="l" t="t" r="r" b="b"/>
              <a:pathLst>
                <a:path w="6198" h="8023" extrusionOk="0">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6616905" y="1817333"/>
              <a:ext cx="438018" cy="517139"/>
            </a:xfrm>
            <a:custGeom>
              <a:avLst/>
              <a:gdLst/>
              <a:ahLst/>
              <a:cxnLst/>
              <a:rect l="l" t="t" r="r" b="b"/>
              <a:pathLst>
                <a:path w="6080" h="7178" extrusionOk="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6758903" y="1774106"/>
              <a:ext cx="714229" cy="1241840"/>
            </a:xfrm>
            <a:custGeom>
              <a:avLst/>
              <a:gdLst/>
              <a:ahLst/>
              <a:cxnLst/>
              <a:rect l="l" t="t" r="r" b="b"/>
              <a:pathLst>
                <a:path w="9914" h="17237" extrusionOk="0">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6569500" y="2325680"/>
              <a:ext cx="293357" cy="448048"/>
            </a:xfrm>
            <a:custGeom>
              <a:avLst/>
              <a:gdLst/>
              <a:ahLst/>
              <a:cxnLst/>
              <a:rect l="l" t="t" r="r" b="b"/>
              <a:pathLst>
                <a:path w="4072" h="6219" extrusionOk="0">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4"/>
            <p:cNvSpPr/>
            <p:nvPr/>
          </p:nvSpPr>
          <p:spPr>
            <a:xfrm>
              <a:off x="7300743" y="2386990"/>
              <a:ext cx="339392" cy="390700"/>
            </a:xfrm>
            <a:custGeom>
              <a:avLst/>
              <a:gdLst/>
              <a:ahLst/>
              <a:cxnLst/>
              <a:rect l="l" t="t" r="r" b="b"/>
              <a:pathLst>
                <a:path w="4711" h="5423" extrusionOk="0">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4"/>
            <p:cNvSpPr/>
            <p:nvPr/>
          </p:nvSpPr>
          <p:spPr>
            <a:xfrm>
              <a:off x="7152693" y="2731579"/>
              <a:ext cx="187599" cy="157202"/>
            </a:xfrm>
            <a:custGeom>
              <a:avLst/>
              <a:gdLst/>
              <a:ahLst/>
              <a:cxnLst/>
              <a:rect l="l" t="t" r="r" b="b"/>
              <a:pathLst>
                <a:path w="2604" h="2182" extrusionOk="0">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7265226" y="1841180"/>
              <a:ext cx="365688" cy="477514"/>
            </a:xfrm>
            <a:custGeom>
              <a:avLst/>
              <a:gdLst/>
              <a:ahLst/>
              <a:cxnLst/>
              <a:rect l="l" t="t" r="r" b="b"/>
              <a:pathLst>
                <a:path w="5076" h="6628" extrusionOk="0">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6818123" y="2728914"/>
              <a:ext cx="187599" cy="157562"/>
            </a:xfrm>
            <a:custGeom>
              <a:avLst/>
              <a:gdLst/>
              <a:ahLst/>
              <a:cxnLst/>
              <a:rect l="l" t="t" r="r" b="b"/>
              <a:pathLst>
                <a:path w="2604" h="2187" extrusionOk="0">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7139005" y="2703914"/>
              <a:ext cx="218361" cy="261739"/>
            </a:xfrm>
            <a:custGeom>
              <a:avLst/>
              <a:gdLst/>
              <a:ahLst/>
              <a:cxnLst/>
              <a:rect l="l" t="t" r="r" b="b"/>
              <a:pathLst>
                <a:path w="3031" h="3633" extrusionOk="0">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6816754" y="2692099"/>
              <a:ext cx="240766" cy="251293"/>
            </a:xfrm>
            <a:custGeom>
              <a:avLst/>
              <a:gdLst/>
              <a:ahLst/>
              <a:cxnLst/>
              <a:rect l="l" t="t" r="r" b="b"/>
              <a:pathLst>
                <a:path w="3342" h="3488" extrusionOk="0">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6598462" y="4457048"/>
              <a:ext cx="473535" cy="147404"/>
            </a:xfrm>
            <a:custGeom>
              <a:avLst/>
              <a:gdLst/>
              <a:ahLst/>
              <a:cxnLst/>
              <a:rect l="l" t="t" r="r" b="b"/>
              <a:pathLst>
                <a:path w="6573" h="2046" extrusionOk="0">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6969342" y="4457048"/>
              <a:ext cx="474832" cy="147404"/>
            </a:xfrm>
            <a:custGeom>
              <a:avLst/>
              <a:gdLst/>
              <a:ahLst/>
              <a:cxnLst/>
              <a:rect l="l" t="t" r="r" b="b"/>
              <a:pathLst>
                <a:path w="6591" h="2046" extrusionOk="0">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7001042" y="1691111"/>
              <a:ext cx="82921" cy="29322"/>
            </a:xfrm>
            <a:custGeom>
              <a:avLst/>
              <a:gdLst/>
              <a:ahLst/>
              <a:cxnLst/>
              <a:rect l="l" t="t" r="r" b="b"/>
              <a:pathLst>
                <a:path w="1151" h="407" extrusionOk="0">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7029391" y="1616112"/>
              <a:ext cx="31266" cy="42939"/>
            </a:xfrm>
            <a:custGeom>
              <a:avLst/>
              <a:gdLst/>
              <a:ahLst/>
              <a:cxnLst/>
              <a:rect l="l" t="t" r="r" b="b"/>
              <a:pathLst>
                <a:path w="434" h="596" extrusionOk="0">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64"/>
          <p:cNvSpPr txBox="1"/>
          <p:nvPr/>
        </p:nvSpPr>
        <p:spPr>
          <a:xfrm>
            <a:off x="1019175" y="4357850"/>
            <a:ext cx="3422400" cy="24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a:solidFill>
                  <a:srgbClr val="434343"/>
                </a:solidFill>
                <a:latin typeface="Montserrat"/>
                <a:ea typeface="Montserrat"/>
                <a:cs typeface="Montserrat"/>
                <a:sym typeface="Montserrat"/>
              </a:rPr>
              <a:t>Please keep this slide for attribution</a:t>
            </a:r>
            <a:endParaRPr sz="1500" b="1">
              <a:latin typeface="Montserrat"/>
              <a:ea typeface="Montserrat"/>
              <a:cs typeface="Montserrat"/>
              <a:sym typeface="Montserrat"/>
            </a:endParaRPr>
          </a:p>
        </p:txBody>
      </p:sp>
    </p:spTree>
    <p:extLst>
      <p:ext uri="{BB962C8B-B14F-4D97-AF65-F5344CB8AC3E}">
        <p14:creationId xmlns:p14="http://schemas.microsoft.com/office/powerpoint/2010/main" val="2978071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419" name="Google Shape;419;p38"/>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Introduction</a:t>
            </a:r>
            <a:endParaRPr sz="2000" dirty="0"/>
          </a:p>
        </p:txBody>
      </p:sp>
      <p:sp>
        <p:nvSpPr>
          <p:cNvPr id="420" name="Google Shape;420;p38"/>
          <p:cNvSpPr txBox="1">
            <a:spLocks noGrp="1"/>
          </p:cNvSpPr>
          <p:nvPr>
            <p:ph type="title" idx="3"/>
          </p:nvPr>
        </p:nvSpPr>
        <p:spPr>
          <a:xfrm>
            <a:off x="766875" y="15869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21" name="Google Shape;421;p38"/>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dirty="0"/>
          </a:p>
        </p:txBody>
      </p:sp>
      <p:sp>
        <p:nvSpPr>
          <p:cNvPr id="422" name="Google Shape;422;p38"/>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Result</a:t>
            </a:r>
            <a:endParaRPr sz="2000" dirty="0"/>
          </a:p>
        </p:txBody>
      </p:sp>
      <p:sp>
        <p:nvSpPr>
          <p:cNvPr id="423" name="Google Shape;423;p38"/>
          <p:cNvSpPr txBox="1">
            <a:spLocks noGrp="1"/>
          </p:cNvSpPr>
          <p:nvPr>
            <p:ph type="title" idx="5"/>
          </p:nvPr>
        </p:nvSpPr>
        <p:spPr>
          <a:xfrm>
            <a:off x="766725" y="31490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24" name="Google Shape;424;p38"/>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dirty="0"/>
          </a:p>
        </p:txBody>
      </p:sp>
      <p:sp>
        <p:nvSpPr>
          <p:cNvPr id="425" name="Google Shape;425;p38"/>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Method</a:t>
            </a:r>
            <a:endParaRPr sz="2000" dirty="0"/>
          </a:p>
        </p:txBody>
      </p:sp>
      <p:sp>
        <p:nvSpPr>
          <p:cNvPr id="426" name="Google Shape;426;p38"/>
          <p:cNvSpPr txBox="1">
            <a:spLocks noGrp="1"/>
          </p:cNvSpPr>
          <p:nvPr>
            <p:ph type="title" idx="8"/>
          </p:nvPr>
        </p:nvSpPr>
        <p:spPr>
          <a:xfrm>
            <a:off x="4757625" y="15869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27" name="Google Shape;427;p38"/>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dirty="0"/>
          </a:p>
        </p:txBody>
      </p:sp>
      <p:sp>
        <p:nvSpPr>
          <p:cNvPr id="428" name="Google Shape;428;p38"/>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Discussion</a:t>
            </a:r>
            <a:endParaRPr sz="2000" dirty="0"/>
          </a:p>
        </p:txBody>
      </p:sp>
      <p:sp>
        <p:nvSpPr>
          <p:cNvPr id="429" name="Google Shape;429;p38"/>
          <p:cNvSpPr txBox="1">
            <a:spLocks noGrp="1"/>
          </p:cNvSpPr>
          <p:nvPr>
            <p:ph type="title" idx="14"/>
          </p:nvPr>
        </p:nvSpPr>
        <p:spPr>
          <a:xfrm>
            <a:off x="4757700" y="31490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30" name="Google Shape;430;p38"/>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dirty="0"/>
          </a:p>
        </p:txBody>
      </p:sp>
      <p:grpSp>
        <p:nvGrpSpPr>
          <p:cNvPr id="431" name="Google Shape;431;p38"/>
          <p:cNvGrpSpPr/>
          <p:nvPr/>
        </p:nvGrpSpPr>
        <p:grpSpPr>
          <a:xfrm>
            <a:off x="-25" y="0"/>
            <a:ext cx="9144020" cy="342900"/>
            <a:chOff x="-25" y="0"/>
            <a:chExt cx="9144020" cy="342900"/>
          </a:xfrm>
        </p:grpSpPr>
        <p:sp>
          <p:nvSpPr>
            <p:cNvPr id="432" name="Google Shape;432;p38"/>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8"/>
            <p:cNvGrpSpPr/>
            <p:nvPr/>
          </p:nvGrpSpPr>
          <p:grpSpPr>
            <a:xfrm>
              <a:off x="215975" y="111150"/>
              <a:ext cx="642950" cy="120600"/>
              <a:chOff x="215975" y="152625"/>
              <a:chExt cx="642950" cy="120600"/>
            </a:xfrm>
          </p:grpSpPr>
          <p:sp>
            <p:nvSpPr>
              <p:cNvPr id="434" name="Google Shape;434;p38"/>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subTitle" idx="1"/>
          </p:nvPr>
        </p:nvSpPr>
        <p:spPr>
          <a:xfrm>
            <a:off x="352560" y="1165382"/>
            <a:ext cx="4681665" cy="3397800"/>
          </a:xfrm>
          <a:prstGeom prst="rect">
            <a:avLst/>
          </a:prstGeom>
        </p:spPr>
        <p:txBody>
          <a:bodyPr spcFirstLastPara="1" wrap="square" lIns="91425" tIns="91425" rIns="91425" bIns="91425" anchor="t" anchorCtr="0">
            <a:noAutofit/>
          </a:bodyPr>
          <a:lstStyle/>
          <a:p>
            <a:pPr marL="0" lvl="0" indent="0">
              <a:spcBef>
                <a:spcPts val="1600"/>
              </a:spcBef>
              <a:buNone/>
            </a:pPr>
            <a:r>
              <a:rPr lang="en-US" altLang="zh-TW" sz="1600" dirty="0">
                <a:solidFill>
                  <a:schemeClr val="bg2">
                    <a:lumMod val="50000"/>
                  </a:schemeClr>
                </a:solidFill>
                <a:latin typeface="DengXian" panose="02010600030101010101" pitchFamily="2" charset="-122"/>
                <a:ea typeface="DengXian" panose="02010600030101010101" pitchFamily="2" charset="-122"/>
              </a:rPr>
              <a:t>Extract datasets from PACS filtering by the Study Description</a:t>
            </a:r>
          </a:p>
          <a:p>
            <a:pPr marL="342900" lvl="0" indent="-342900">
              <a:spcBef>
                <a:spcPts val="1600"/>
              </a:spcBef>
              <a:buFont typeface="+mj-lt"/>
              <a:buAutoNum type="arabicPeriod"/>
            </a:pPr>
            <a:r>
              <a:rPr lang="en-US" altLang="zh-TW" sz="1600" dirty="0">
                <a:solidFill>
                  <a:srgbClr val="FF0000"/>
                </a:solidFill>
                <a:latin typeface="DengXian" panose="02010600030101010101" pitchFamily="2" charset="-122"/>
                <a:ea typeface="DengXian" panose="02010600030101010101" pitchFamily="2" charset="-122"/>
              </a:rPr>
              <a:t>multiple body parts </a:t>
            </a:r>
          </a:p>
          <a:p>
            <a:pPr marL="342900" indent="-342900">
              <a:spcBef>
                <a:spcPts val="1600"/>
              </a:spcBef>
            </a:pPr>
            <a:r>
              <a:rPr lang="en-US" altLang="zh-TW" sz="1600" dirty="0">
                <a:solidFill>
                  <a:srgbClr val="FF0000"/>
                </a:solidFill>
                <a:latin typeface="DengXian" panose="02010600030101010101" pitchFamily="2" charset="-122"/>
                <a:ea typeface="DengXian" panose="02010600030101010101" pitchFamily="2" charset="-122"/>
              </a:rPr>
              <a:t>empty exams</a:t>
            </a:r>
            <a:r>
              <a:rPr lang="en-US" altLang="zh-TW" sz="1600" dirty="0">
                <a:latin typeface="DengXian" panose="02010600030101010101" pitchFamily="2" charset="-122"/>
                <a:ea typeface="DengXian" panose="02010600030101010101" pitchFamily="2" charset="-122"/>
              </a:rPr>
              <a:t>.</a:t>
            </a:r>
          </a:p>
          <a:p>
            <a:pPr marL="0" indent="0">
              <a:spcBef>
                <a:spcPts val="1600"/>
              </a:spcBef>
              <a:buNone/>
            </a:pPr>
            <a:r>
              <a:rPr lang="en-US" altLang="zh-TW" sz="1600" dirty="0">
                <a:solidFill>
                  <a:schemeClr val="bg2">
                    <a:lumMod val="50000"/>
                  </a:schemeClr>
                </a:solidFill>
                <a:latin typeface="DengXian" panose="02010600030101010101" pitchFamily="2" charset="-122"/>
                <a:ea typeface="DengXian" panose="02010600030101010101" pitchFamily="2" charset="-122"/>
              </a:rPr>
              <a:t>Purpose: Automatically identify body parts</a:t>
            </a:r>
          </a:p>
          <a:p>
            <a:pPr marL="171450" lvl="0" indent="-171450">
              <a:spcBef>
                <a:spcPts val="1600"/>
              </a:spcBef>
              <a:buFont typeface="Arial" panose="020B0604020202020204" pitchFamily="34" charset="0"/>
              <a:buChar char="•"/>
            </a:pPr>
            <a:r>
              <a:rPr lang="en-US" altLang="zh-TW" sz="1600" dirty="0">
                <a:solidFill>
                  <a:schemeClr val="bg2">
                    <a:lumMod val="75000"/>
                  </a:schemeClr>
                </a:solidFill>
                <a:latin typeface="DengXian" panose="02010600030101010101" pitchFamily="2" charset="-122"/>
                <a:ea typeface="DengXian" panose="02010600030101010101" pitchFamily="2" charset="-122"/>
              </a:rPr>
              <a:t>308 MB </a:t>
            </a:r>
            <a:r>
              <a:rPr lang="en-US" altLang="zh-TW" sz="1600" dirty="0">
                <a:solidFill>
                  <a:schemeClr val="bg2">
                    <a:lumMod val="50000"/>
                  </a:schemeClr>
                </a:solidFill>
                <a:latin typeface="DengXian" panose="02010600030101010101" pitchFamily="2" charset="-122"/>
                <a:ea typeface="DengXian" panose="02010600030101010101" pitchFamily="2" charset="-122"/>
              </a:rPr>
              <a:t>(</a:t>
            </a:r>
            <a:r>
              <a:rPr lang="en-US" altLang="zh-TW" sz="1600" dirty="0">
                <a:solidFill>
                  <a:schemeClr val="bg2">
                    <a:lumMod val="50000"/>
                  </a:schemeClr>
                </a:solidFill>
                <a:ea typeface="新細明體"/>
              </a:rPr>
              <a:t>1738 images) </a:t>
            </a:r>
            <a:endParaRPr lang="en-US" altLang="zh-TW" sz="1600" dirty="0">
              <a:solidFill>
                <a:schemeClr val="bg2">
                  <a:lumMod val="50000"/>
                </a:schemeClr>
              </a:solidFill>
              <a:latin typeface="DengXian" panose="02010600030101010101" pitchFamily="2" charset="-122"/>
              <a:ea typeface="DengXian" panose="02010600030101010101" pitchFamily="2" charset="-122"/>
            </a:endParaRPr>
          </a:p>
          <a:p>
            <a:pPr marL="171450" lvl="0" indent="-171450">
              <a:spcBef>
                <a:spcPts val="1600"/>
              </a:spcBef>
              <a:buFont typeface="Arial" panose="020B0604020202020204" pitchFamily="34" charset="0"/>
              <a:buChar char="•"/>
            </a:pPr>
            <a:r>
              <a:rPr lang="en-US" altLang="zh-TW" sz="1600" dirty="0">
                <a:solidFill>
                  <a:schemeClr val="bg2">
                    <a:lumMod val="50000"/>
                  </a:schemeClr>
                </a:solidFill>
                <a:latin typeface="DengXian" panose="02010600030101010101" pitchFamily="2" charset="-122"/>
                <a:ea typeface="DengXian" panose="02010600030101010101" pitchFamily="2" charset="-122"/>
              </a:rPr>
              <a:t>File Format: DICOM(308MB)</a:t>
            </a:r>
            <a:r>
              <a:rPr lang="zh-TW" altLang="en-US" sz="1600" dirty="0">
                <a:solidFill>
                  <a:schemeClr val="bg2">
                    <a:lumMod val="50000"/>
                  </a:schemeClr>
                </a:solidFill>
                <a:latin typeface="DengXian" panose="02010600030101010101" pitchFamily="2" charset="-122"/>
                <a:ea typeface="DengXian" panose="02010600030101010101" pitchFamily="2" charset="-122"/>
                <a:sym typeface="Wingdings" panose="05000000000000000000" pitchFamily="2" charset="2"/>
              </a:rPr>
              <a:t>      　</a:t>
            </a:r>
            <a:r>
              <a:rPr lang="en-US" altLang="zh-TW" sz="1600" dirty="0">
                <a:solidFill>
                  <a:schemeClr val="bg2">
                    <a:lumMod val="50000"/>
                  </a:schemeClr>
                </a:solidFill>
                <a:latin typeface="DengXian" panose="02010600030101010101" pitchFamily="2" charset="-122"/>
                <a:ea typeface="DengXian" panose="02010600030101010101" pitchFamily="2" charset="-122"/>
                <a:sym typeface="Wingdings" panose="05000000000000000000" pitchFamily="2" charset="2"/>
              </a:rPr>
              <a:t>JPG(75MB)</a:t>
            </a:r>
          </a:p>
          <a:p>
            <a:pPr marL="171450" lvl="0" indent="-171450">
              <a:spcBef>
                <a:spcPts val="1600"/>
              </a:spcBef>
              <a:buFont typeface="Arial" panose="020B0604020202020204" pitchFamily="34" charset="0"/>
              <a:buChar char="•"/>
            </a:pPr>
            <a:r>
              <a:rPr lang="en-US" altLang="zh-TW" sz="1600" dirty="0">
                <a:solidFill>
                  <a:schemeClr val="bg2">
                    <a:lumMod val="50000"/>
                  </a:schemeClr>
                </a:solidFill>
                <a:latin typeface="DengXian" panose="02010600030101010101" pitchFamily="2" charset="-122"/>
                <a:ea typeface="DengXian" panose="02010600030101010101" pitchFamily="2" charset="-122"/>
                <a:sym typeface="Wingdings" panose="05000000000000000000" pitchFamily="2" charset="2"/>
              </a:rPr>
              <a:t>Image size</a:t>
            </a:r>
            <a:r>
              <a:rPr lang="zh-TW" altLang="en-US" sz="1600" dirty="0">
                <a:solidFill>
                  <a:schemeClr val="bg2">
                    <a:lumMod val="50000"/>
                  </a:schemeClr>
                </a:solidFill>
                <a:latin typeface="DengXian" panose="02010600030101010101" pitchFamily="2" charset="-122"/>
                <a:ea typeface="DengXian" panose="02010600030101010101" pitchFamily="2" charset="-122"/>
                <a:sym typeface="Wingdings" panose="05000000000000000000" pitchFamily="2" charset="2"/>
              </a:rPr>
              <a:t> 　　　</a:t>
            </a:r>
            <a:r>
              <a:rPr lang="en-US" altLang="zh-TW" sz="1600" dirty="0">
                <a:solidFill>
                  <a:schemeClr val="bg2">
                    <a:lumMod val="50000"/>
                  </a:schemeClr>
                </a:solidFill>
                <a:latin typeface="DengXian" panose="02010600030101010101" pitchFamily="2" charset="-122"/>
                <a:ea typeface="DengXian" panose="02010600030101010101" pitchFamily="2" charset="-122"/>
                <a:sym typeface="Wingdings" panose="05000000000000000000" pitchFamily="2" charset="2"/>
              </a:rPr>
              <a:t>128x128 pixels</a:t>
            </a:r>
            <a:endParaRPr lang="en-US" sz="1600" dirty="0">
              <a:solidFill>
                <a:schemeClr val="bg2">
                  <a:lumMod val="50000"/>
                </a:schemeClr>
              </a:solidFill>
              <a:latin typeface="DengXian" panose="02010600030101010101" pitchFamily="2" charset="-122"/>
              <a:ea typeface="DengXian" panose="02010600030101010101" pitchFamily="2" charset="-122"/>
              <a:sym typeface="Wingdings" panose="05000000000000000000" pitchFamily="2" charset="2"/>
            </a:endParaRPr>
          </a:p>
          <a:p>
            <a:pPr marL="171450" lvl="0" indent="-171450">
              <a:spcBef>
                <a:spcPts val="1600"/>
              </a:spcBef>
              <a:buFont typeface="Arial" panose="020B0604020202020204" pitchFamily="34" charset="0"/>
              <a:buChar char="•"/>
            </a:pPr>
            <a:endParaRPr sz="1600" dirty="0">
              <a:latin typeface="DengXian" panose="02010600030101010101" pitchFamily="2" charset="-122"/>
              <a:ea typeface="DengXian" panose="02010600030101010101" pitchFamily="2" charset="-122"/>
            </a:endParaRPr>
          </a:p>
        </p:txBody>
      </p:sp>
      <p:sp>
        <p:nvSpPr>
          <p:cNvPr id="413" name="Google Shape;413;p37"/>
          <p:cNvSpPr txBox="1">
            <a:spLocks noGrp="1"/>
          </p:cNvSpPr>
          <p:nvPr>
            <p:ph type="title"/>
          </p:nvPr>
        </p:nvSpPr>
        <p:spPr>
          <a:xfrm>
            <a:off x="714300" y="580318"/>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of the dataset</a:t>
            </a:r>
            <a:endParaRPr dirty="0"/>
          </a:p>
        </p:txBody>
      </p:sp>
      <p:pic>
        <p:nvPicPr>
          <p:cNvPr id="2" name="Picture 1">
            <a:extLst>
              <a:ext uri="{FF2B5EF4-FFF2-40B4-BE49-F238E27FC236}">
                <a16:creationId xmlns:a16="http://schemas.microsoft.com/office/drawing/2014/main" id="{BF216201-2527-4831-9B4B-2566CDEC0339}"/>
              </a:ext>
            </a:extLst>
          </p:cNvPr>
          <p:cNvPicPr>
            <a:picLocks noChangeAspect="1"/>
          </p:cNvPicPr>
          <p:nvPr/>
        </p:nvPicPr>
        <p:blipFill>
          <a:blip r:embed="rId3"/>
          <a:stretch>
            <a:fillRect/>
          </a:stretch>
        </p:blipFill>
        <p:spPr>
          <a:xfrm>
            <a:off x="5164853" y="1555786"/>
            <a:ext cx="3705954" cy="246299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56148990-2780-4672-9EA0-D16A8D1593D5}"/>
              </a:ext>
            </a:extLst>
          </p:cNvPr>
          <p:cNvPicPr>
            <a:picLocks noChangeAspect="1"/>
          </p:cNvPicPr>
          <p:nvPr/>
        </p:nvPicPr>
        <p:blipFill>
          <a:blip r:embed="rId4"/>
          <a:stretch>
            <a:fillRect/>
          </a:stretch>
        </p:blipFill>
        <p:spPr>
          <a:xfrm>
            <a:off x="7284481" y="4090890"/>
            <a:ext cx="714008" cy="1052610"/>
          </a:xfrm>
          <a:prstGeom prst="rect">
            <a:avLst/>
          </a:prstGeom>
        </p:spPr>
      </p:pic>
      <p:sp>
        <p:nvSpPr>
          <p:cNvPr id="6" name="Arrow: Right 5">
            <a:extLst>
              <a:ext uri="{FF2B5EF4-FFF2-40B4-BE49-F238E27FC236}">
                <a16:creationId xmlns:a16="http://schemas.microsoft.com/office/drawing/2014/main" id="{AECEE2AC-F89F-4495-9B32-50726E4C5849}"/>
              </a:ext>
            </a:extLst>
          </p:cNvPr>
          <p:cNvSpPr/>
          <p:nvPr/>
        </p:nvSpPr>
        <p:spPr>
          <a:xfrm>
            <a:off x="6635607" y="4409619"/>
            <a:ext cx="503641" cy="3218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Google Shape;2827;p67">
            <a:extLst>
              <a:ext uri="{FF2B5EF4-FFF2-40B4-BE49-F238E27FC236}">
                <a16:creationId xmlns:a16="http://schemas.microsoft.com/office/drawing/2014/main" id="{16286134-344F-492B-B04E-E06525875A95}"/>
              </a:ext>
            </a:extLst>
          </p:cNvPr>
          <p:cNvSpPr/>
          <p:nvPr/>
        </p:nvSpPr>
        <p:spPr>
          <a:xfrm>
            <a:off x="3167862" y="3969182"/>
            <a:ext cx="315568" cy="236318"/>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8" name="Google Shape;2827;p67">
            <a:extLst>
              <a:ext uri="{FF2B5EF4-FFF2-40B4-BE49-F238E27FC236}">
                <a16:creationId xmlns:a16="http://schemas.microsoft.com/office/drawing/2014/main" id="{4629920C-25C5-4184-816E-D09EF1957A7B}"/>
              </a:ext>
            </a:extLst>
          </p:cNvPr>
          <p:cNvSpPr/>
          <p:nvPr/>
        </p:nvSpPr>
        <p:spPr>
          <a:xfrm>
            <a:off x="1732727" y="4371004"/>
            <a:ext cx="350074" cy="244540"/>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0DE5-74A9-428D-92A9-D29676F24B50}"/>
              </a:ext>
            </a:extLst>
          </p:cNvPr>
          <p:cNvSpPr>
            <a:spLocks noGrp="1"/>
          </p:cNvSpPr>
          <p:nvPr>
            <p:ph type="title"/>
          </p:nvPr>
        </p:nvSpPr>
        <p:spPr/>
        <p:txBody>
          <a:bodyPr>
            <a:normAutofit fontScale="90000"/>
          </a:bodyPr>
          <a:lstStyle/>
          <a:p>
            <a:r>
              <a:rPr lang="en-US" altLang="zh-TW" dirty="0">
                <a:ea typeface="新細明體"/>
              </a:rPr>
              <a:t>Challenges: One image with the multiple body labels</a:t>
            </a:r>
            <a:endParaRPr lang="zh-TW" altLang="en-US" dirty="0">
              <a:ea typeface="新細明體"/>
            </a:endParaRPr>
          </a:p>
        </p:txBody>
      </p:sp>
      <p:pic>
        <p:nvPicPr>
          <p:cNvPr id="8" name="Picture 7">
            <a:extLst>
              <a:ext uri="{FF2B5EF4-FFF2-40B4-BE49-F238E27FC236}">
                <a16:creationId xmlns:a16="http://schemas.microsoft.com/office/drawing/2014/main" id="{32E38107-B2CC-402D-AE35-DB6D2C9CA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021802" y="1689410"/>
            <a:ext cx="896210" cy="1091933"/>
          </a:xfrm>
          <a:prstGeom prst="rect">
            <a:avLst/>
          </a:prstGeom>
        </p:spPr>
      </p:pic>
      <p:sp>
        <p:nvSpPr>
          <p:cNvPr id="9" name="TextBox 8">
            <a:extLst>
              <a:ext uri="{FF2B5EF4-FFF2-40B4-BE49-F238E27FC236}">
                <a16:creationId xmlns:a16="http://schemas.microsoft.com/office/drawing/2014/main" id="{370519C0-DFB0-4473-8A82-2710D431DC1B}"/>
              </a:ext>
            </a:extLst>
          </p:cNvPr>
          <p:cNvSpPr txBox="1"/>
          <p:nvPr/>
        </p:nvSpPr>
        <p:spPr>
          <a:xfrm flipH="1">
            <a:off x="2021802" y="1324277"/>
            <a:ext cx="1263949" cy="369332"/>
          </a:xfrm>
          <a:prstGeom prst="rect">
            <a:avLst/>
          </a:prstGeom>
          <a:noFill/>
        </p:spPr>
        <p:txBody>
          <a:bodyPr wrap="square" rtlCol="0">
            <a:spAutoFit/>
          </a:bodyPr>
          <a:lstStyle/>
          <a:p>
            <a:r>
              <a:rPr lang="en-US" altLang="zh-TW" sz="900" dirty="0"/>
              <a:t>Lumbar Spine (13)</a:t>
            </a:r>
          </a:p>
          <a:p>
            <a:r>
              <a:rPr lang="en-US" altLang="zh-TW" sz="900" dirty="0"/>
              <a:t>Thoracic Spine(20)</a:t>
            </a:r>
            <a:endParaRPr lang="zh-TW" altLang="en-US" sz="900" dirty="0"/>
          </a:p>
        </p:txBody>
      </p:sp>
      <p:sp>
        <p:nvSpPr>
          <p:cNvPr id="13" name="Content Placeholder 12">
            <a:extLst>
              <a:ext uri="{FF2B5EF4-FFF2-40B4-BE49-F238E27FC236}">
                <a16:creationId xmlns:a16="http://schemas.microsoft.com/office/drawing/2014/main" id="{22D11022-E706-46BA-A56F-65B3C76DE0B2}"/>
              </a:ext>
            </a:extLst>
          </p:cNvPr>
          <p:cNvSpPr>
            <a:spLocks noGrp="1"/>
          </p:cNvSpPr>
          <p:nvPr>
            <p:ph idx="1"/>
          </p:nvPr>
        </p:nvSpPr>
        <p:spPr>
          <a:xfrm>
            <a:off x="612349" y="4793130"/>
            <a:ext cx="7543800" cy="3017520"/>
          </a:xfrm>
        </p:spPr>
        <p:txBody>
          <a:bodyPr/>
          <a:lstStyle/>
          <a:p>
            <a:endParaRPr lang="zh-TW" altLang="en-US" dirty="0"/>
          </a:p>
        </p:txBody>
      </p:sp>
      <p:pic>
        <p:nvPicPr>
          <p:cNvPr id="1026" name="Picture 2" descr="Posterior spinal anatomy">
            <a:extLst>
              <a:ext uri="{FF2B5EF4-FFF2-40B4-BE49-F238E27FC236}">
                <a16:creationId xmlns:a16="http://schemas.microsoft.com/office/drawing/2014/main" id="{7894E15A-E5A6-433B-AC67-2124AF1F1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43" y="1798875"/>
            <a:ext cx="1016322" cy="813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924DAC-E652-45DC-A44B-E9D351D1AC96}"/>
              </a:ext>
            </a:extLst>
          </p:cNvPr>
          <p:cNvSpPr txBox="1"/>
          <p:nvPr/>
        </p:nvSpPr>
        <p:spPr>
          <a:xfrm>
            <a:off x="563740" y="4819793"/>
            <a:ext cx="1734671" cy="253916"/>
          </a:xfrm>
          <a:prstGeom prst="rect">
            <a:avLst/>
          </a:prstGeom>
          <a:noFill/>
        </p:spPr>
        <p:txBody>
          <a:bodyPr wrap="square" rtlCol="0">
            <a:spAutoFit/>
          </a:bodyPr>
          <a:lstStyle/>
          <a:p>
            <a:r>
              <a:rPr lang="en-US" altLang="zh-TW" sz="1050" dirty="0" err="1">
                <a:hlinkClick r:id="rId4">
                  <a:extLst>
                    <a:ext uri="{A12FA001-AC4F-418D-AE19-62706E023703}">
                      <ahyp:hlinkClr xmlns:ahyp="http://schemas.microsoft.com/office/drawing/2018/hyperlinkcolor" val="tx"/>
                    </a:ext>
                  </a:extLst>
                </a:hlinkClick>
              </a:rPr>
              <a:t>referance</a:t>
            </a:r>
            <a:endParaRPr lang="zh-TW" altLang="en-US" sz="1050" dirty="0"/>
          </a:p>
        </p:txBody>
      </p:sp>
      <p:pic>
        <p:nvPicPr>
          <p:cNvPr id="10" name="Picture 9">
            <a:extLst>
              <a:ext uri="{FF2B5EF4-FFF2-40B4-BE49-F238E27FC236}">
                <a16:creationId xmlns:a16="http://schemas.microsoft.com/office/drawing/2014/main" id="{F85196C5-8613-40EE-BD45-6B18416B3FC7}"/>
              </a:ext>
            </a:extLst>
          </p:cNvPr>
          <p:cNvPicPr>
            <a:picLocks noChangeAspect="1"/>
          </p:cNvPicPr>
          <p:nvPr/>
        </p:nvPicPr>
        <p:blipFill rotWithShape="1">
          <a:blip r:embed="rId2">
            <a:extLst>
              <a:ext uri="{28A0092B-C50C-407E-A947-70E740481C1C}">
                <a14:useLocalDpi xmlns:a14="http://schemas.microsoft.com/office/drawing/2010/main" val="0"/>
              </a:ext>
            </a:extLst>
          </a:blip>
          <a:srcRect l="49994"/>
          <a:stretch/>
        </p:blipFill>
        <p:spPr>
          <a:xfrm flipH="1">
            <a:off x="4801094" y="1676740"/>
            <a:ext cx="460607" cy="1122280"/>
          </a:xfrm>
          <a:prstGeom prst="rect">
            <a:avLst/>
          </a:prstGeom>
        </p:spPr>
      </p:pic>
      <p:pic>
        <p:nvPicPr>
          <p:cNvPr id="11" name="Picture 10">
            <a:extLst>
              <a:ext uri="{FF2B5EF4-FFF2-40B4-BE49-F238E27FC236}">
                <a16:creationId xmlns:a16="http://schemas.microsoft.com/office/drawing/2014/main" id="{03039280-7B1C-4470-A6D9-E92C5E0D7A6E}"/>
              </a:ext>
            </a:extLst>
          </p:cNvPr>
          <p:cNvPicPr>
            <a:picLocks noChangeAspect="1"/>
          </p:cNvPicPr>
          <p:nvPr/>
        </p:nvPicPr>
        <p:blipFill rotWithShape="1">
          <a:blip r:embed="rId2">
            <a:extLst>
              <a:ext uri="{28A0092B-C50C-407E-A947-70E740481C1C}">
                <a14:useLocalDpi xmlns:a14="http://schemas.microsoft.com/office/drawing/2010/main" val="0"/>
              </a:ext>
            </a:extLst>
          </a:blip>
          <a:srcRect r="49995"/>
          <a:stretch/>
        </p:blipFill>
        <p:spPr>
          <a:xfrm flipH="1">
            <a:off x="3733397" y="1689410"/>
            <a:ext cx="443623" cy="1080898"/>
          </a:xfrm>
          <a:prstGeom prst="rect">
            <a:avLst/>
          </a:prstGeom>
        </p:spPr>
      </p:pic>
      <p:sp>
        <p:nvSpPr>
          <p:cNvPr id="5" name="Rectangle 4">
            <a:extLst>
              <a:ext uri="{FF2B5EF4-FFF2-40B4-BE49-F238E27FC236}">
                <a16:creationId xmlns:a16="http://schemas.microsoft.com/office/drawing/2014/main" id="{12FFEC6C-8A0C-4B0B-A1F3-895198D14583}"/>
              </a:ext>
            </a:extLst>
          </p:cNvPr>
          <p:cNvSpPr/>
          <p:nvPr/>
        </p:nvSpPr>
        <p:spPr>
          <a:xfrm flipH="1">
            <a:off x="3642395" y="1303020"/>
            <a:ext cx="718773" cy="369332"/>
          </a:xfrm>
          <a:prstGeom prst="rect">
            <a:avLst/>
          </a:prstGeom>
        </p:spPr>
        <p:txBody>
          <a:bodyPr wrap="square">
            <a:spAutoFit/>
          </a:bodyPr>
          <a:lstStyle/>
          <a:p>
            <a:r>
              <a:rPr lang="en-US" altLang="zh-TW" sz="900" dirty="0"/>
              <a:t>Thoracic Spine(20)</a:t>
            </a:r>
            <a:endParaRPr lang="zh-TW" altLang="en-US" sz="900" dirty="0"/>
          </a:p>
        </p:txBody>
      </p:sp>
      <p:sp>
        <p:nvSpPr>
          <p:cNvPr id="6" name="Rectangle 5">
            <a:extLst>
              <a:ext uri="{FF2B5EF4-FFF2-40B4-BE49-F238E27FC236}">
                <a16:creationId xmlns:a16="http://schemas.microsoft.com/office/drawing/2014/main" id="{A156E630-A2B6-4E3D-8B11-846B18958C1E}"/>
              </a:ext>
            </a:extLst>
          </p:cNvPr>
          <p:cNvSpPr/>
          <p:nvPr/>
        </p:nvSpPr>
        <p:spPr>
          <a:xfrm flipH="1">
            <a:off x="4801094" y="1327289"/>
            <a:ext cx="710951" cy="369332"/>
          </a:xfrm>
          <a:prstGeom prst="rect">
            <a:avLst/>
          </a:prstGeom>
        </p:spPr>
        <p:txBody>
          <a:bodyPr wrap="square">
            <a:spAutoFit/>
          </a:bodyPr>
          <a:lstStyle/>
          <a:p>
            <a:r>
              <a:rPr lang="en-US" altLang="zh-TW" sz="900" dirty="0"/>
              <a:t>Lumbar Spine (13)</a:t>
            </a:r>
          </a:p>
        </p:txBody>
      </p:sp>
      <p:sp>
        <p:nvSpPr>
          <p:cNvPr id="7" name="TextBox 6">
            <a:extLst>
              <a:ext uri="{FF2B5EF4-FFF2-40B4-BE49-F238E27FC236}">
                <a16:creationId xmlns:a16="http://schemas.microsoft.com/office/drawing/2014/main" id="{298CD185-F456-489B-81D9-A793796FB562}"/>
              </a:ext>
            </a:extLst>
          </p:cNvPr>
          <p:cNvSpPr txBox="1"/>
          <p:nvPr/>
        </p:nvSpPr>
        <p:spPr>
          <a:xfrm>
            <a:off x="739588" y="1398247"/>
            <a:ext cx="1848971" cy="207749"/>
          </a:xfrm>
          <a:prstGeom prst="rect">
            <a:avLst/>
          </a:prstGeom>
          <a:noFill/>
        </p:spPr>
        <p:txBody>
          <a:bodyPr wrap="square" lIns="68580" tIns="34290" rIns="68580" bIns="34290" rtlCol="0" anchor="t">
            <a:spAutoFit/>
          </a:bodyPr>
          <a:lstStyle/>
          <a:p>
            <a:pPr marL="214313" indent="-214313">
              <a:buFont typeface="Arial" panose="020B0604020202020204" pitchFamily="34" charset="0"/>
              <a:buChar char="•"/>
            </a:pPr>
            <a:r>
              <a:rPr lang="en-US" altLang="zh-TW" sz="900" b="1" i="1" dirty="0">
                <a:solidFill>
                  <a:srgbClr val="C00000"/>
                </a:solidFill>
                <a:ea typeface="新細明體"/>
              </a:rPr>
              <a:t>Type 1</a:t>
            </a:r>
            <a:endParaRPr lang="zh-TW" altLang="en-US" sz="900" b="1" i="1" dirty="0">
              <a:solidFill>
                <a:srgbClr val="C00000"/>
              </a:solidFill>
              <a:ea typeface="新細明體"/>
            </a:endParaRPr>
          </a:p>
        </p:txBody>
      </p:sp>
      <p:pic>
        <p:nvPicPr>
          <p:cNvPr id="14" name="Content Placeholder 4">
            <a:extLst>
              <a:ext uri="{FF2B5EF4-FFF2-40B4-BE49-F238E27FC236}">
                <a16:creationId xmlns:a16="http://schemas.microsoft.com/office/drawing/2014/main" id="{89270B06-BF3E-451D-9916-4A9DF777B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937" y="3261844"/>
            <a:ext cx="429198" cy="540197"/>
          </a:xfrm>
          <a:prstGeom prst="rect">
            <a:avLst/>
          </a:prstGeom>
        </p:spPr>
      </p:pic>
      <p:sp>
        <p:nvSpPr>
          <p:cNvPr id="15" name="TextBox 14">
            <a:extLst>
              <a:ext uri="{FF2B5EF4-FFF2-40B4-BE49-F238E27FC236}">
                <a16:creationId xmlns:a16="http://schemas.microsoft.com/office/drawing/2014/main" id="{F92437B0-C9D7-4F05-96A5-2ECE12A3A201}"/>
              </a:ext>
            </a:extLst>
          </p:cNvPr>
          <p:cNvSpPr txBox="1"/>
          <p:nvPr/>
        </p:nvSpPr>
        <p:spPr>
          <a:xfrm>
            <a:off x="822427" y="3010274"/>
            <a:ext cx="903485" cy="230832"/>
          </a:xfrm>
          <a:prstGeom prst="rect">
            <a:avLst/>
          </a:prstGeom>
          <a:noFill/>
        </p:spPr>
        <p:txBody>
          <a:bodyPr wrap="square" rtlCol="0">
            <a:spAutoFit/>
          </a:bodyPr>
          <a:lstStyle/>
          <a:p>
            <a:r>
              <a:rPr lang="en-US" altLang="zh-TW" sz="900" dirty="0"/>
              <a:t>Feet(6)</a:t>
            </a:r>
            <a:endParaRPr lang="zh-TW" altLang="en-US" sz="900" dirty="0"/>
          </a:p>
        </p:txBody>
      </p:sp>
      <p:pic>
        <p:nvPicPr>
          <p:cNvPr id="16" name="Content Placeholder 4">
            <a:extLst>
              <a:ext uri="{FF2B5EF4-FFF2-40B4-BE49-F238E27FC236}">
                <a16:creationId xmlns:a16="http://schemas.microsoft.com/office/drawing/2014/main" id="{179A4443-7EB4-4552-8C65-5E6B5B61F9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9885" y="3302969"/>
            <a:ext cx="806430" cy="643557"/>
          </a:xfrm>
          <a:prstGeom prst="rect">
            <a:avLst/>
          </a:prstGeom>
        </p:spPr>
      </p:pic>
      <p:sp>
        <p:nvSpPr>
          <p:cNvPr id="17" name="TextBox 16">
            <a:extLst>
              <a:ext uri="{FF2B5EF4-FFF2-40B4-BE49-F238E27FC236}">
                <a16:creationId xmlns:a16="http://schemas.microsoft.com/office/drawing/2014/main" id="{C8EEF3A4-FF67-4FF8-AA7E-AF5362B218F3}"/>
              </a:ext>
            </a:extLst>
          </p:cNvPr>
          <p:cNvSpPr txBox="1"/>
          <p:nvPr/>
        </p:nvSpPr>
        <p:spPr>
          <a:xfrm>
            <a:off x="3140937" y="2948369"/>
            <a:ext cx="1361636" cy="369332"/>
          </a:xfrm>
          <a:prstGeom prst="rect">
            <a:avLst/>
          </a:prstGeom>
          <a:noFill/>
        </p:spPr>
        <p:txBody>
          <a:bodyPr wrap="square" rtlCol="0">
            <a:spAutoFit/>
          </a:bodyPr>
          <a:lstStyle/>
          <a:p>
            <a:r>
              <a:rPr lang="en-US" altLang="zh-TW" sz="900" dirty="0"/>
              <a:t>Ankle (1)</a:t>
            </a:r>
          </a:p>
          <a:p>
            <a:r>
              <a:rPr lang="en-US" altLang="zh-TW" sz="900" dirty="0"/>
              <a:t>Feet (6)</a:t>
            </a:r>
            <a:endParaRPr lang="zh-TW" altLang="en-US" sz="900" dirty="0"/>
          </a:p>
        </p:txBody>
      </p:sp>
      <p:sp>
        <p:nvSpPr>
          <p:cNvPr id="18" name="TextBox 17">
            <a:extLst>
              <a:ext uri="{FF2B5EF4-FFF2-40B4-BE49-F238E27FC236}">
                <a16:creationId xmlns:a16="http://schemas.microsoft.com/office/drawing/2014/main" id="{B4DA8654-BA7D-4FA1-BEE8-773C3EA6A69C}"/>
              </a:ext>
            </a:extLst>
          </p:cNvPr>
          <p:cNvSpPr txBox="1"/>
          <p:nvPr/>
        </p:nvSpPr>
        <p:spPr>
          <a:xfrm>
            <a:off x="709534" y="2814405"/>
            <a:ext cx="993833" cy="207749"/>
          </a:xfrm>
          <a:prstGeom prst="rect">
            <a:avLst/>
          </a:prstGeom>
          <a:noFill/>
        </p:spPr>
        <p:txBody>
          <a:bodyPr wrap="square" lIns="68580" tIns="34290" rIns="68580" bIns="34290" rtlCol="0" anchor="t">
            <a:spAutoFit/>
          </a:bodyPr>
          <a:lstStyle/>
          <a:p>
            <a:pPr marL="214313" indent="-214313">
              <a:buFont typeface="Arial" panose="020B0604020202020204" pitchFamily="34" charset="0"/>
              <a:buChar char="•"/>
            </a:pPr>
            <a:r>
              <a:rPr lang="en-US" altLang="zh-TW" sz="900" b="1" i="1" dirty="0">
                <a:solidFill>
                  <a:srgbClr val="C00000"/>
                </a:solidFill>
                <a:ea typeface="新細明體"/>
              </a:rPr>
              <a:t>Type 2</a:t>
            </a:r>
            <a:endParaRPr lang="zh-TW" altLang="en-US" sz="900" b="1" i="1" dirty="0">
              <a:solidFill>
                <a:srgbClr val="C00000"/>
              </a:solidFill>
              <a:ea typeface="新細明體"/>
            </a:endParaRPr>
          </a:p>
        </p:txBody>
      </p:sp>
      <p:pic>
        <p:nvPicPr>
          <p:cNvPr id="19" name="Content Placeholder 4">
            <a:extLst>
              <a:ext uri="{FF2B5EF4-FFF2-40B4-BE49-F238E27FC236}">
                <a16:creationId xmlns:a16="http://schemas.microsoft.com/office/drawing/2014/main" id="{3E606B03-0F35-4E71-A263-945DFEF22B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1080" y="3161861"/>
            <a:ext cx="661565" cy="527951"/>
          </a:xfrm>
          <a:prstGeom prst="rect">
            <a:avLst/>
          </a:prstGeom>
        </p:spPr>
      </p:pic>
      <p:pic>
        <p:nvPicPr>
          <p:cNvPr id="20" name="Picture 19">
            <a:extLst>
              <a:ext uri="{FF2B5EF4-FFF2-40B4-BE49-F238E27FC236}">
                <a16:creationId xmlns:a16="http://schemas.microsoft.com/office/drawing/2014/main" id="{1BCAAAAF-5A07-4909-873C-79A74622FF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904" y="3943855"/>
            <a:ext cx="1729266" cy="643557"/>
          </a:xfrm>
          <a:prstGeom prst="rect">
            <a:avLst/>
          </a:prstGeom>
        </p:spPr>
      </p:pic>
      <p:sp>
        <p:nvSpPr>
          <p:cNvPr id="21" name="Rectangle 20">
            <a:extLst>
              <a:ext uri="{FF2B5EF4-FFF2-40B4-BE49-F238E27FC236}">
                <a16:creationId xmlns:a16="http://schemas.microsoft.com/office/drawing/2014/main" id="{A8DC728F-73FD-42FB-A42A-95A0FE4BD01C}"/>
              </a:ext>
            </a:extLst>
          </p:cNvPr>
          <p:cNvSpPr/>
          <p:nvPr/>
        </p:nvSpPr>
        <p:spPr>
          <a:xfrm>
            <a:off x="1335698" y="3747986"/>
            <a:ext cx="518640" cy="369332"/>
          </a:xfrm>
          <a:prstGeom prst="rect">
            <a:avLst/>
          </a:prstGeom>
        </p:spPr>
        <p:txBody>
          <a:bodyPr wrap="square">
            <a:spAutoFit/>
          </a:bodyPr>
          <a:lstStyle/>
          <a:p>
            <a:r>
              <a:rPr lang="en-US" altLang="zh-TW" sz="900" dirty="0"/>
              <a:t>Ankle (1)</a:t>
            </a:r>
          </a:p>
        </p:txBody>
      </p:sp>
      <p:sp>
        <p:nvSpPr>
          <p:cNvPr id="22" name="Rectangle 21">
            <a:extLst>
              <a:ext uri="{FF2B5EF4-FFF2-40B4-BE49-F238E27FC236}">
                <a16:creationId xmlns:a16="http://schemas.microsoft.com/office/drawing/2014/main" id="{2EB4FC3C-8C58-47EA-AF1D-3DCDC3D37267}"/>
              </a:ext>
            </a:extLst>
          </p:cNvPr>
          <p:cNvSpPr/>
          <p:nvPr/>
        </p:nvSpPr>
        <p:spPr>
          <a:xfrm>
            <a:off x="4917791" y="2918279"/>
            <a:ext cx="806430" cy="230832"/>
          </a:xfrm>
          <a:prstGeom prst="rect">
            <a:avLst/>
          </a:prstGeom>
        </p:spPr>
        <p:txBody>
          <a:bodyPr wrap="square">
            <a:spAutoFit/>
          </a:bodyPr>
          <a:lstStyle/>
          <a:p>
            <a:r>
              <a:rPr lang="en-US" altLang="zh-TW" sz="900" dirty="0"/>
              <a:t>Ankle (1)</a:t>
            </a:r>
          </a:p>
        </p:txBody>
      </p:sp>
      <p:pic>
        <p:nvPicPr>
          <p:cNvPr id="23" name="Content Placeholder 4">
            <a:extLst>
              <a:ext uri="{FF2B5EF4-FFF2-40B4-BE49-F238E27FC236}">
                <a16:creationId xmlns:a16="http://schemas.microsoft.com/office/drawing/2014/main" id="{B8719A40-62D0-4EA8-AE9E-122FC3E0C6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1080" y="3943855"/>
            <a:ext cx="661565" cy="527951"/>
          </a:xfrm>
          <a:prstGeom prst="rect">
            <a:avLst/>
          </a:prstGeom>
        </p:spPr>
      </p:pic>
      <p:sp>
        <p:nvSpPr>
          <p:cNvPr id="24" name="Rectangle 23">
            <a:extLst>
              <a:ext uri="{FF2B5EF4-FFF2-40B4-BE49-F238E27FC236}">
                <a16:creationId xmlns:a16="http://schemas.microsoft.com/office/drawing/2014/main" id="{E323152C-4B26-4C1A-A1AF-0A439467ABC2}"/>
              </a:ext>
            </a:extLst>
          </p:cNvPr>
          <p:cNvSpPr/>
          <p:nvPr/>
        </p:nvSpPr>
        <p:spPr>
          <a:xfrm>
            <a:off x="4921080" y="3736106"/>
            <a:ext cx="710939" cy="230832"/>
          </a:xfrm>
          <a:prstGeom prst="rect">
            <a:avLst/>
          </a:prstGeom>
        </p:spPr>
        <p:txBody>
          <a:bodyPr wrap="square">
            <a:spAutoFit/>
          </a:bodyPr>
          <a:lstStyle/>
          <a:p>
            <a:r>
              <a:rPr lang="en-US" altLang="zh-TW" sz="900" dirty="0"/>
              <a:t>Feet (6)</a:t>
            </a:r>
            <a:endParaRPr lang="zh-TW" altLang="en-US" sz="900" dirty="0"/>
          </a:p>
        </p:txBody>
      </p:sp>
      <p:sp>
        <p:nvSpPr>
          <p:cNvPr id="25" name="Arrow: Right 24">
            <a:extLst>
              <a:ext uri="{FF2B5EF4-FFF2-40B4-BE49-F238E27FC236}">
                <a16:creationId xmlns:a16="http://schemas.microsoft.com/office/drawing/2014/main" id="{965037C6-3333-483F-B45B-0C2D801790A3}"/>
              </a:ext>
            </a:extLst>
          </p:cNvPr>
          <p:cNvSpPr/>
          <p:nvPr/>
        </p:nvSpPr>
        <p:spPr>
          <a:xfrm>
            <a:off x="4094289" y="3393430"/>
            <a:ext cx="473426" cy="32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pic>
        <p:nvPicPr>
          <p:cNvPr id="26" name="Content Placeholder 4">
            <a:extLst>
              <a:ext uri="{FF2B5EF4-FFF2-40B4-BE49-F238E27FC236}">
                <a16:creationId xmlns:a16="http://schemas.microsoft.com/office/drawing/2014/main" id="{4BAF19FC-8750-4C68-B632-76A0CE34A6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7013" y="2031241"/>
            <a:ext cx="705122" cy="887480"/>
          </a:xfrm>
          <a:prstGeom prst="rect">
            <a:avLst/>
          </a:prstGeom>
        </p:spPr>
      </p:pic>
      <p:pic>
        <p:nvPicPr>
          <p:cNvPr id="27" name="Picture 26">
            <a:extLst>
              <a:ext uri="{FF2B5EF4-FFF2-40B4-BE49-F238E27FC236}">
                <a16:creationId xmlns:a16="http://schemas.microsoft.com/office/drawing/2014/main" id="{DDE115E7-B85A-4D96-9397-6A01E4EE98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7590" y="2102447"/>
            <a:ext cx="501170" cy="630783"/>
          </a:xfrm>
          <a:prstGeom prst="rect">
            <a:avLst/>
          </a:prstGeom>
        </p:spPr>
      </p:pic>
      <p:sp>
        <p:nvSpPr>
          <p:cNvPr id="28" name="TextBox 27">
            <a:extLst>
              <a:ext uri="{FF2B5EF4-FFF2-40B4-BE49-F238E27FC236}">
                <a16:creationId xmlns:a16="http://schemas.microsoft.com/office/drawing/2014/main" id="{88D8CCAD-4173-4126-908E-9DFC0DEEE3E5}"/>
              </a:ext>
            </a:extLst>
          </p:cNvPr>
          <p:cNvSpPr txBox="1"/>
          <p:nvPr/>
        </p:nvSpPr>
        <p:spPr>
          <a:xfrm>
            <a:off x="7269911" y="1557851"/>
            <a:ext cx="634724" cy="507831"/>
          </a:xfrm>
          <a:prstGeom prst="rect">
            <a:avLst/>
          </a:prstGeom>
          <a:noFill/>
        </p:spPr>
        <p:txBody>
          <a:bodyPr wrap="square" rtlCol="0">
            <a:spAutoFit/>
          </a:bodyPr>
          <a:lstStyle/>
          <a:p>
            <a:r>
              <a:rPr lang="en-US" altLang="zh-TW" sz="900" dirty="0"/>
              <a:t>Hand (9)</a:t>
            </a:r>
          </a:p>
          <a:p>
            <a:r>
              <a:rPr lang="en-US" altLang="zh-TW" sz="900" dirty="0"/>
              <a:t>Wrist (21)</a:t>
            </a:r>
            <a:endParaRPr lang="zh-TW" altLang="en-US" sz="900" dirty="0"/>
          </a:p>
        </p:txBody>
      </p:sp>
      <p:sp>
        <p:nvSpPr>
          <p:cNvPr id="29" name="TextBox 28">
            <a:extLst>
              <a:ext uri="{FF2B5EF4-FFF2-40B4-BE49-F238E27FC236}">
                <a16:creationId xmlns:a16="http://schemas.microsoft.com/office/drawing/2014/main" id="{24C5734E-8FFC-4E27-8175-6CC8A009C157}"/>
              </a:ext>
            </a:extLst>
          </p:cNvPr>
          <p:cNvSpPr txBox="1"/>
          <p:nvPr/>
        </p:nvSpPr>
        <p:spPr>
          <a:xfrm>
            <a:off x="6223071" y="1624345"/>
            <a:ext cx="634724" cy="369332"/>
          </a:xfrm>
          <a:prstGeom prst="rect">
            <a:avLst/>
          </a:prstGeom>
          <a:noFill/>
        </p:spPr>
        <p:txBody>
          <a:bodyPr wrap="square" rtlCol="0">
            <a:spAutoFit/>
          </a:bodyPr>
          <a:lstStyle/>
          <a:p>
            <a:r>
              <a:rPr lang="en-US" altLang="zh-TW" sz="900" dirty="0"/>
              <a:t>Wrist (21)</a:t>
            </a:r>
            <a:endParaRPr lang="zh-TW" altLang="en-US" sz="900" dirty="0"/>
          </a:p>
        </p:txBody>
      </p:sp>
      <p:pic>
        <p:nvPicPr>
          <p:cNvPr id="30" name="Picture 29">
            <a:extLst>
              <a:ext uri="{FF2B5EF4-FFF2-40B4-BE49-F238E27FC236}">
                <a16:creationId xmlns:a16="http://schemas.microsoft.com/office/drawing/2014/main" id="{95E4ECE2-D0EC-4AF7-B907-916C9EF376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6149" y="2031241"/>
            <a:ext cx="916374" cy="728078"/>
          </a:xfrm>
          <a:prstGeom prst="rect">
            <a:avLst/>
          </a:prstGeom>
        </p:spPr>
      </p:pic>
      <p:sp>
        <p:nvSpPr>
          <p:cNvPr id="31" name="TextBox 30">
            <a:extLst>
              <a:ext uri="{FF2B5EF4-FFF2-40B4-BE49-F238E27FC236}">
                <a16:creationId xmlns:a16="http://schemas.microsoft.com/office/drawing/2014/main" id="{837ED105-B945-4F39-9EEA-2DC4091A56A9}"/>
              </a:ext>
            </a:extLst>
          </p:cNvPr>
          <p:cNvSpPr txBox="1"/>
          <p:nvPr/>
        </p:nvSpPr>
        <p:spPr>
          <a:xfrm>
            <a:off x="8289760" y="1673398"/>
            <a:ext cx="634724" cy="230832"/>
          </a:xfrm>
          <a:prstGeom prst="rect">
            <a:avLst/>
          </a:prstGeom>
          <a:noFill/>
        </p:spPr>
        <p:txBody>
          <a:bodyPr wrap="square" rtlCol="0">
            <a:spAutoFit/>
          </a:bodyPr>
          <a:lstStyle/>
          <a:p>
            <a:r>
              <a:rPr lang="en-US" altLang="zh-TW" sz="900" dirty="0"/>
              <a:t>Hand (9)</a:t>
            </a:r>
          </a:p>
        </p:txBody>
      </p:sp>
      <p:sp>
        <p:nvSpPr>
          <p:cNvPr id="32" name="TextBox 31">
            <a:extLst>
              <a:ext uri="{FF2B5EF4-FFF2-40B4-BE49-F238E27FC236}">
                <a16:creationId xmlns:a16="http://schemas.microsoft.com/office/drawing/2014/main" id="{2F9DAD95-E26F-475F-B897-681462A52303}"/>
              </a:ext>
            </a:extLst>
          </p:cNvPr>
          <p:cNvSpPr txBox="1"/>
          <p:nvPr/>
        </p:nvSpPr>
        <p:spPr>
          <a:xfrm>
            <a:off x="6213726" y="1307114"/>
            <a:ext cx="916731" cy="207749"/>
          </a:xfrm>
          <a:prstGeom prst="rect">
            <a:avLst/>
          </a:prstGeom>
          <a:noFill/>
        </p:spPr>
        <p:txBody>
          <a:bodyPr wrap="square" lIns="68580" tIns="34290" rIns="68580" bIns="34290" rtlCol="0" anchor="t">
            <a:spAutoFit/>
          </a:bodyPr>
          <a:lstStyle/>
          <a:p>
            <a:pPr marL="214313" indent="-214313">
              <a:buFont typeface="Arial" panose="020B0604020202020204" pitchFamily="34" charset="0"/>
              <a:buChar char="•"/>
            </a:pPr>
            <a:r>
              <a:rPr lang="en-US" altLang="zh-TW" sz="900" b="1" i="1" dirty="0">
                <a:solidFill>
                  <a:srgbClr val="C00000"/>
                </a:solidFill>
                <a:ea typeface="新細明體"/>
              </a:rPr>
              <a:t>Type 3</a:t>
            </a:r>
            <a:endParaRPr lang="zh-TW" altLang="en-US" sz="900" b="1" i="1" dirty="0">
              <a:solidFill>
                <a:srgbClr val="C00000"/>
              </a:solidFill>
              <a:ea typeface="新細明體"/>
            </a:endParaRPr>
          </a:p>
        </p:txBody>
      </p:sp>
      <p:sp>
        <p:nvSpPr>
          <p:cNvPr id="33" name="Arrow: Right 32">
            <a:extLst>
              <a:ext uri="{FF2B5EF4-FFF2-40B4-BE49-F238E27FC236}">
                <a16:creationId xmlns:a16="http://schemas.microsoft.com/office/drawing/2014/main" id="{05E4F9E7-784A-4AB7-A787-552504D69570}"/>
              </a:ext>
            </a:extLst>
          </p:cNvPr>
          <p:cNvSpPr/>
          <p:nvPr/>
        </p:nvSpPr>
        <p:spPr>
          <a:xfrm>
            <a:off x="3122049" y="1937155"/>
            <a:ext cx="473426" cy="32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2" name="Cross 11">
            <a:extLst>
              <a:ext uri="{FF2B5EF4-FFF2-40B4-BE49-F238E27FC236}">
                <a16:creationId xmlns:a16="http://schemas.microsoft.com/office/drawing/2014/main" id="{2593014E-CCF9-4378-92A2-BA48220C1130}"/>
              </a:ext>
            </a:extLst>
          </p:cNvPr>
          <p:cNvSpPr/>
          <p:nvPr/>
        </p:nvSpPr>
        <p:spPr>
          <a:xfrm>
            <a:off x="4361167" y="2034504"/>
            <a:ext cx="291215" cy="288446"/>
          </a:xfrm>
          <a:prstGeom prst="plus">
            <a:avLst>
              <a:gd name="adj" fmla="val 343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cxnSp>
        <p:nvCxnSpPr>
          <p:cNvPr id="34" name="Straight Arrow Connector 33">
            <a:extLst>
              <a:ext uri="{FF2B5EF4-FFF2-40B4-BE49-F238E27FC236}">
                <a16:creationId xmlns:a16="http://schemas.microsoft.com/office/drawing/2014/main" id="{69C9A0B9-B8FE-ED1E-9712-D4A322ABBA81}"/>
              </a:ext>
            </a:extLst>
          </p:cNvPr>
          <p:cNvCxnSpPr/>
          <p:nvPr/>
        </p:nvCxnSpPr>
        <p:spPr>
          <a:xfrm>
            <a:off x="5772525" y="1403559"/>
            <a:ext cx="7521" cy="294021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A73403-CBA7-CE50-80C2-103C0EF48AAE}"/>
              </a:ext>
            </a:extLst>
          </p:cNvPr>
          <p:cNvCxnSpPr/>
          <p:nvPr/>
        </p:nvCxnSpPr>
        <p:spPr>
          <a:xfrm flipV="1">
            <a:off x="1059532" y="2804110"/>
            <a:ext cx="4669754" cy="2255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026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7"/>
          <p:cNvSpPr txBox="1">
            <a:spLocks noGrp="1"/>
          </p:cNvSpPr>
          <p:nvPr>
            <p:ph type="title"/>
          </p:nvPr>
        </p:nvSpPr>
        <p:spPr>
          <a:xfrm>
            <a:off x="714300" y="580318"/>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of the dataset</a:t>
            </a:r>
            <a:endParaRPr dirty="0"/>
          </a:p>
        </p:txBody>
      </p:sp>
      <p:sp>
        <p:nvSpPr>
          <p:cNvPr id="4" name="Subtitle 3">
            <a:extLst>
              <a:ext uri="{FF2B5EF4-FFF2-40B4-BE49-F238E27FC236}">
                <a16:creationId xmlns:a16="http://schemas.microsoft.com/office/drawing/2014/main" id="{E80093D9-AD76-443B-9669-CFD2ED804D5C}"/>
              </a:ext>
            </a:extLst>
          </p:cNvPr>
          <p:cNvSpPr>
            <a:spLocks noGrp="1"/>
          </p:cNvSpPr>
          <p:nvPr>
            <p:ph type="subTitle" idx="1"/>
          </p:nvPr>
        </p:nvSpPr>
        <p:spPr/>
        <p:txBody>
          <a:bodyPr/>
          <a:lstStyle/>
          <a:p>
            <a:pPr marL="146050" indent="0">
              <a:buNone/>
            </a:pPr>
            <a:r>
              <a:rPr lang="en-US" altLang="zh-TW" sz="2400" dirty="0">
                <a:solidFill>
                  <a:schemeClr val="bg2">
                    <a:lumMod val="50000"/>
                  </a:schemeClr>
                </a:solidFill>
                <a:latin typeface="DengXian" panose="02010600030101010101" pitchFamily="2" charset="-122"/>
                <a:ea typeface="DengXian" panose="02010600030101010101" pitchFamily="2" charset="-122"/>
              </a:rPr>
              <a:t>22</a:t>
            </a:r>
            <a:r>
              <a:rPr lang="zh-TW" altLang="en-US" sz="2400" dirty="0">
                <a:solidFill>
                  <a:schemeClr val="bg2">
                    <a:lumMod val="50000"/>
                  </a:schemeClr>
                </a:solidFill>
                <a:latin typeface="DengXian" panose="02010600030101010101" pitchFamily="2" charset="-122"/>
                <a:ea typeface="DengXian" panose="02010600030101010101" pitchFamily="2" charset="-122"/>
              </a:rPr>
              <a:t> </a:t>
            </a:r>
            <a:r>
              <a:rPr lang="en-US" altLang="zh-TW" sz="2400" dirty="0">
                <a:solidFill>
                  <a:schemeClr val="bg2">
                    <a:lumMod val="50000"/>
                  </a:schemeClr>
                </a:solidFill>
                <a:latin typeface="DengXian" panose="02010600030101010101" pitchFamily="2" charset="-122"/>
                <a:ea typeface="DengXian" panose="02010600030101010101" pitchFamily="2" charset="-122"/>
              </a:rPr>
              <a:t>types of body </a:t>
            </a:r>
            <a:endParaRPr lang="zh-TW" altLang="en-US" sz="2400" dirty="0">
              <a:solidFill>
                <a:schemeClr val="bg2">
                  <a:lumMod val="50000"/>
                </a:schemeClr>
              </a:solidFill>
              <a:latin typeface="DengXian" panose="02010600030101010101" pitchFamily="2" charset="-122"/>
              <a:ea typeface="DengXian" panose="02010600030101010101" pitchFamily="2" charset="-122"/>
            </a:endParaRPr>
          </a:p>
        </p:txBody>
      </p:sp>
      <p:pic>
        <p:nvPicPr>
          <p:cNvPr id="10" name="Content Placeholder 7">
            <a:extLst>
              <a:ext uri="{FF2B5EF4-FFF2-40B4-BE49-F238E27FC236}">
                <a16:creationId xmlns:a16="http://schemas.microsoft.com/office/drawing/2014/main" id="{FAB34320-4511-47C5-B1A3-0EFAE87C890E}"/>
              </a:ext>
            </a:extLst>
          </p:cNvPr>
          <p:cNvPicPr>
            <a:picLocks noChangeAspect="1"/>
          </p:cNvPicPr>
          <p:nvPr/>
        </p:nvPicPr>
        <p:blipFill>
          <a:blip r:embed="rId3"/>
          <a:stretch>
            <a:fillRect/>
          </a:stretch>
        </p:blipFill>
        <p:spPr>
          <a:xfrm>
            <a:off x="1276795" y="1801301"/>
            <a:ext cx="6952805" cy="3111085"/>
          </a:xfrm>
          <a:prstGeom prst="rect">
            <a:avLst/>
          </a:prstGeom>
          <a:noFill/>
          <a:ln>
            <a:noFill/>
          </a:ln>
        </p:spPr>
      </p:pic>
      <p:sp>
        <p:nvSpPr>
          <p:cNvPr id="11" name="TextBox 10">
            <a:extLst>
              <a:ext uri="{FF2B5EF4-FFF2-40B4-BE49-F238E27FC236}">
                <a16:creationId xmlns:a16="http://schemas.microsoft.com/office/drawing/2014/main" id="{1F44FAFF-6DE4-4044-A8A6-565C8E87956B}"/>
              </a:ext>
            </a:extLst>
          </p:cNvPr>
          <p:cNvSpPr txBox="1"/>
          <p:nvPr/>
        </p:nvSpPr>
        <p:spPr>
          <a:xfrm>
            <a:off x="2383531" y="1900104"/>
            <a:ext cx="5765682" cy="523220"/>
          </a:xfrm>
          <a:prstGeom prst="rect">
            <a:avLst/>
          </a:prstGeom>
          <a:solidFill>
            <a:srgbClr val="C00000">
              <a:alpha val="55000"/>
            </a:srgbClr>
          </a:solidFill>
        </p:spPr>
        <p:txBody>
          <a:bodyPr wrap="square" lIns="91440" tIns="45720" rIns="91440" bIns="45720" rtlCol="0" anchor="t">
            <a:spAutoFit/>
          </a:bodyPr>
          <a:lstStyle/>
          <a:p>
            <a:pPr marL="285750" indent="-285750">
              <a:buFont typeface="Arial" panose="020B0604020202020204" pitchFamily="34" charset="0"/>
              <a:buChar char="•"/>
            </a:pPr>
            <a:r>
              <a:rPr lang="en-US" altLang="zh-TW" dirty="0">
                <a:solidFill>
                  <a:schemeClr val="bg1"/>
                </a:solidFill>
              </a:rPr>
              <a:t>Ignoring the pics with multi-label first</a:t>
            </a:r>
          </a:p>
          <a:p>
            <a:pPr marL="285750" indent="-285750">
              <a:buFont typeface="Arial" panose="020B0604020202020204" pitchFamily="34" charset="0"/>
              <a:buChar char="•"/>
            </a:pPr>
            <a:r>
              <a:rPr lang="en-US" altLang="zh-TW" dirty="0">
                <a:solidFill>
                  <a:schemeClr val="bg1"/>
                </a:solidFill>
                <a:ea typeface="新細明體"/>
              </a:rPr>
              <a:t>Original 1738 pics – 132 multi-label pics =1606 pics(training set)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2273312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subTitle" idx="1"/>
          </p:nvPr>
        </p:nvSpPr>
        <p:spPr>
          <a:xfrm>
            <a:off x="424693" y="2029078"/>
            <a:ext cx="4681665" cy="3397800"/>
          </a:xfrm>
          <a:prstGeom prst="rect">
            <a:avLst/>
          </a:prstGeom>
        </p:spPr>
        <p:txBody>
          <a:bodyPr spcFirstLastPara="1" wrap="square" lIns="91425" tIns="91425" rIns="91425" bIns="91425" anchor="t" anchorCtr="0">
            <a:noAutofit/>
          </a:bodyPr>
          <a:lstStyle/>
          <a:p>
            <a:pPr marL="0" lvl="0" indent="0">
              <a:spcBef>
                <a:spcPts val="1600"/>
              </a:spcBef>
              <a:buNone/>
            </a:pPr>
            <a:r>
              <a:rPr lang="en-US" sz="2800" b="1" dirty="0" err="1">
                <a:latin typeface="DengXian" panose="02010600030101010101" pitchFamily="2" charset="-122"/>
                <a:ea typeface="DengXian" panose="02010600030101010101" pitchFamily="2" charset="-122"/>
                <a:sym typeface="Wingdings" panose="05000000000000000000" pitchFamily="2" charset="2"/>
              </a:rPr>
              <a:t>Densenet</a:t>
            </a:r>
            <a:r>
              <a:rPr lang="en-US" sz="2800" b="1" dirty="0">
                <a:latin typeface="DengXian" panose="02010600030101010101" pitchFamily="2" charset="-122"/>
                <a:ea typeface="DengXian" panose="02010600030101010101" pitchFamily="2" charset="-122"/>
                <a:sym typeface="Wingdings" panose="05000000000000000000" pitchFamily="2" charset="2"/>
              </a:rPr>
              <a:t> </a:t>
            </a:r>
          </a:p>
          <a:p>
            <a:pPr marL="0" lvl="0" indent="0">
              <a:spcBef>
                <a:spcPts val="1600"/>
              </a:spcBef>
              <a:buNone/>
            </a:pPr>
            <a:r>
              <a:rPr lang="en-US" sz="2800" b="1" dirty="0">
                <a:latin typeface="DengXian" panose="02010600030101010101" pitchFamily="2" charset="-122"/>
                <a:ea typeface="DengXian" panose="02010600030101010101" pitchFamily="2" charset="-122"/>
                <a:sym typeface="Wingdings" panose="05000000000000000000" pitchFamily="2" charset="2"/>
              </a:rPr>
              <a:t>VGG</a:t>
            </a:r>
          </a:p>
          <a:p>
            <a:pPr marL="0" lvl="0" indent="0">
              <a:spcBef>
                <a:spcPts val="1600"/>
              </a:spcBef>
              <a:buNone/>
            </a:pPr>
            <a:endParaRPr lang="en-US" sz="1600" dirty="0">
              <a:sym typeface="Wingdings" panose="05000000000000000000" pitchFamily="2" charset="2"/>
            </a:endParaRPr>
          </a:p>
          <a:p>
            <a:pPr marL="171450" lvl="0" indent="-171450">
              <a:spcBef>
                <a:spcPts val="1600"/>
              </a:spcBef>
              <a:buFont typeface="Arial" panose="020B0604020202020204" pitchFamily="34" charset="0"/>
              <a:buChar char="•"/>
            </a:pPr>
            <a:endParaRPr sz="1600" dirty="0"/>
          </a:p>
        </p:txBody>
      </p:sp>
      <p:sp>
        <p:nvSpPr>
          <p:cNvPr id="413" name="Google Shape;413;p37"/>
          <p:cNvSpPr txBox="1">
            <a:spLocks noGrp="1"/>
          </p:cNvSpPr>
          <p:nvPr>
            <p:ph type="title"/>
          </p:nvPr>
        </p:nvSpPr>
        <p:spPr>
          <a:xfrm>
            <a:off x="714300" y="580318"/>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 1</a:t>
            </a:r>
            <a:endParaRPr dirty="0"/>
          </a:p>
        </p:txBody>
      </p:sp>
      <p:pic>
        <p:nvPicPr>
          <p:cNvPr id="3" name="Picture 2">
            <a:extLst>
              <a:ext uri="{FF2B5EF4-FFF2-40B4-BE49-F238E27FC236}">
                <a16:creationId xmlns:a16="http://schemas.microsoft.com/office/drawing/2014/main" id="{C1A465EF-7A3A-41BB-B8AB-4B957E19A050}"/>
              </a:ext>
            </a:extLst>
          </p:cNvPr>
          <p:cNvPicPr>
            <a:picLocks noChangeAspect="1"/>
          </p:cNvPicPr>
          <p:nvPr/>
        </p:nvPicPr>
        <p:blipFill>
          <a:blip r:embed="rId3"/>
          <a:stretch>
            <a:fillRect/>
          </a:stretch>
        </p:blipFill>
        <p:spPr>
          <a:xfrm>
            <a:off x="533429" y="1452936"/>
            <a:ext cx="1217102" cy="371634"/>
          </a:xfrm>
          <a:prstGeom prst="rect">
            <a:avLst/>
          </a:prstGeom>
        </p:spPr>
      </p:pic>
      <p:pic>
        <p:nvPicPr>
          <p:cNvPr id="1028" name="Picture 4" descr="https://miro.medium.com/max/940/1*3-TqqkRQ4rWLOMX-gvkYwA.png">
            <a:extLst>
              <a:ext uri="{FF2B5EF4-FFF2-40B4-BE49-F238E27FC236}">
                <a16:creationId xmlns:a16="http://schemas.microsoft.com/office/drawing/2014/main" id="{9EFA5F5A-7577-44C8-9EDE-6C75665DA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821" y="2606687"/>
            <a:ext cx="3475162" cy="20407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roduction-media.paperswithcode.com/methods/Screen_Shot_2020-06-20_at_11.35.53_PM_KroVKVL.png">
            <a:extLst>
              <a:ext uri="{FF2B5EF4-FFF2-40B4-BE49-F238E27FC236}">
                <a16:creationId xmlns:a16="http://schemas.microsoft.com/office/drawing/2014/main" id="{E69E4A85-F807-4056-9BF4-9865C0EB50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0674"/>
          <a:stretch/>
        </p:blipFill>
        <p:spPr bwMode="auto">
          <a:xfrm>
            <a:off x="2206125" y="1451470"/>
            <a:ext cx="6180777" cy="950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43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subTitle" idx="1"/>
          </p:nvPr>
        </p:nvSpPr>
        <p:spPr>
          <a:xfrm>
            <a:off x="671490" y="1048318"/>
            <a:ext cx="4825004" cy="4189919"/>
          </a:xfrm>
          <a:prstGeom prst="rect">
            <a:avLst/>
          </a:prstGeom>
        </p:spPr>
        <p:txBody>
          <a:bodyPr spcFirstLastPara="1" wrap="square" lIns="91425" tIns="91425" rIns="91425" bIns="91425" anchor="t" anchorCtr="0">
            <a:noAutofit/>
          </a:bodyPr>
          <a:lstStyle/>
          <a:p>
            <a:pPr marL="0" lvl="0" indent="0">
              <a:spcBef>
                <a:spcPts val="1600"/>
              </a:spcBef>
              <a:buNone/>
            </a:pPr>
            <a:r>
              <a:rPr lang="en-US" sz="2000" dirty="0">
                <a:solidFill>
                  <a:srgbClr val="000000"/>
                </a:solidFill>
                <a:latin typeface="DengXian" panose="02010600030101010101" pitchFamily="2" charset="-122"/>
                <a:ea typeface="DengXian" panose="02010600030101010101" pitchFamily="2" charset="-122"/>
                <a:sym typeface="Wingdings" panose="05000000000000000000" pitchFamily="2" charset="2"/>
              </a:rPr>
              <a:t>Combination of 2 pretrained model</a:t>
            </a:r>
          </a:p>
          <a:p>
            <a:pPr marL="0" lvl="0" indent="0">
              <a:spcBef>
                <a:spcPts val="1600"/>
              </a:spcBef>
              <a:buNone/>
            </a:pPr>
            <a:r>
              <a:rPr lang="en-US" sz="2000" b="1" dirty="0" err="1">
                <a:solidFill>
                  <a:srgbClr val="000000"/>
                </a:solidFill>
                <a:latin typeface="DengXian" panose="02010600030101010101" pitchFamily="2" charset="-122"/>
                <a:ea typeface="DengXian" panose="02010600030101010101" pitchFamily="2" charset="-122"/>
                <a:sym typeface="Wingdings" panose="05000000000000000000" pitchFamily="2" charset="2"/>
              </a:rPr>
              <a:t>DenseNet</a:t>
            </a:r>
            <a:r>
              <a:rPr lang="en-US" sz="2000" b="1" dirty="0">
                <a:solidFill>
                  <a:srgbClr val="000000"/>
                </a:solidFill>
                <a:latin typeface="DengXian" panose="02010600030101010101" pitchFamily="2" charset="-122"/>
                <a:ea typeface="DengXian" panose="02010600030101010101" pitchFamily="2" charset="-122"/>
                <a:sym typeface="Wingdings" panose="05000000000000000000" pitchFamily="2" charset="2"/>
              </a:rPr>
              <a:t> </a:t>
            </a:r>
          </a:p>
          <a:p>
            <a:pPr marL="0" lvl="0" indent="0">
              <a:spcBef>
                <a:spcPts val="1600"/>
              </a:spcBef>
              <a:buNone/>
            </a:pPr>
            <a:r>
              <a:rPr lang="en-US" sz="2000" b="1" dirty="0">
                <a:solidFill>
                  <a:srgbClr val="000000"/>
                </a:solidFill>
                <a:latin typeface="DengXian" panose="02010600030101010101" pitchFamily="2" charset="-122"/>
                <a:ea typeface="DengXian" panose="02010600030101010101" pitchFamily="2" charset="-122"/>
                <a:sym typeface="Wingdings" panose="05000000000000000000" pitchFamily="2" charset="2"/>
              </a:rPr>
              <a:t>VGG</a:t>
            </a:r>
          </a:p>
          <a:p>
            <a:pPr marL="0" lvl="0" indent="0">
              <a:spcBef>
                <a:spcPts val="1600"/>
              </a:spcBef>
              <a:buNone/>
            </a:pPr>
            <a:endParaRPr lang="en-US" dirty="0">
              <a:sym typeface="Wingdings" panose="05000000000000000000" pitchFamily="2" charset="2"/>
            </a:endParaRPr>
          </a:p>
          <a:p>
            <a:pPr marL="171450" lvl="0" indent="-171450">
              <a:spcBef>
                <a:spcPts val="1600"/>
              </a:spcBef>
              <a:buFont typeface="Arial" panose="020B0604020202020204" pitchFamily="34" charset="0"/>
              <a:buChar char="•"/>
            </a:pPr>
            <a:endParaRPr dirty="0"/>
          </a:p>
        </p:txBody>
      </p:sp>
      <p:sp>
        <p:nvSpPr>
          <p:cNvPr id="413" name="Google Shape;413;p37"/>
          <p:cNvSpPr txBox="1">
            <a:spLocks noGrp="1"/>
          </p:cNvSpPr>
          <p:nvPr>
            <p:ph type="title"/>
          </p:nvPr>
        </p:nvSpPr>
        <p:spPr>
          <a:xfrm>
            <a:off x="714300" y="580318"/>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 2</a:t>
            </a:r>
            <a:endParaRPr dirty="0"/>
          </a:p>
        </p:txBody>
      </p:sp>
      <p:sp>
        <p:nvSpPr>
          <p:cNvPr id="2" name="Rectangle 1">
            <a:extLst>
              <a:ext uri="{FF2B5EF4-FFF2-40B4-BE49-F238E27FC236}">
                <a16:creationId xmlns:a16="http://schemas.microsoft.com/office/drawing/2014/main" id="{FA77F756-8AC5-4A30-B7EC-CABD552081E7}"/>
              </a:ext>
            </a:extLst>
          </p:cNvPr>
          <p:cNvSpPr/>
          <p:nvPr/>
        </p:nvSpPr>
        <p:spPr>
          <a:xfrm>
            <a:off x="1745248" y="3072493"/>
            <a:ext cx="885371" cy="55154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solidFill>
                  <a:srgbClr val="000000"/>
                </a:solidFill>
                <a:latin typeface="DengXian" panose="02010600030101010101" pitchFamily="2" charset="-122"/>
                <a:ea typeface="DengXian" panose="02010600030101010101" pitchFamily="2" charset="-122"/>
              </a:rPr>
              <a:t>All X-ray</a:t>
            </a:r>
          </a:p>
          <a:p>
            <a:pPr algn="ctr"/>
            <a:r>
              <a:rPr lang="en-US" altLang="zh-TW" dirty="0">
                <a:solidFill>
                  <a:srgbClr val="000000"/>
                </a:solidFill>
                <a:latin typeface="DengXian" panose="02010600030101010101" pitchFamily="2" charset="-122"/>
                <a:ea typeface="DengXian" panose="02010600030101010101" pitchFamily="2" charset="-122"/>
              </a:rPr>
              <a:t>images</a:t>
            </a:r>
            <a:endParaRPr lang="zh-TW" altLang="en-US" dirty="0">
              <a:solidFill>
                <a:srgbClr val="000000"/>
              </a:solidFill>
              <a:latin typeface="DengXian" panose="02010600030101010101" pitchFamily="2" charset="-122"/>
              <a:ea typeface="DengXian" panose="02010600030101010101" pitchFamily="2" charset="-122"/>
            </a:endParaRPr>
          </a:p>
        </p:txBody>
      </p:sp>
      <p:sp>
        <p:nvSpPr>
          <p:cNvPr id="4" name="Rectangle 3">
            <a:extLst>
              <a:ext uri="{FF2B5EF4-FFF2-40B4-BE49-F238E27FC236}">
                <a16:creationId xmlns:a16="http://schemas.microsoft.com/office/drawing/2014/main" id="{8BD50797-5737-48F4-B1AE-E95502779FF0}"/>
              </a:ext>
            </a:extLst>
          </p:cNvPr>
          <p:cNvSpPr/>
          <p:nvPr/>
        </p:nvSpPr>
        <p:spPr>
          <a:xfrm>
            <a:off x="3141743" y="3108053"/>
            <a:ext cx="754743" cy="50074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solidFill>
                  <a:srgbClr val="000000"/>
                </a:solidFill>
                <a:latin typeface="DengXian" panose="02010600030101010101" pitchFamily="2" charset="-122"/>
                <a:ea typeface="DengXian" panose="02010600030101010101" pitchFamily="2" charset="-122"/>
              </a:rPr>
              <a:t>VGG 19</a:t>
            </a:r>
            <a:endParaRPr lang="zh-TW" altLang="en-US" dirty="0">
              <a:solidFill>
                <a:srgbClr val="000000"/>
              </a:solidFill>
              <a:latin typeface="DengXian" panose="02010600030101010101" pitchFamily="2" charset="-122"/>
              <a:ea typeface="DengXian" panose="02010600030101010101" pitchFamily="2" charset="-122"/>
            </a:endParaRPr>
          </a:p>
        </p:txBody>
      </p:sp>
      <p:sp>
        <p:nvSpPr>
          <p:cNvPr id="11" name="Rectangle 10">
            <a:extLst>
              <a:ext uri="{FF2B5EF4-FFF2-40B4-BE49-F238E27FC236}">
                <a16:creationId xmlns:a16="http://schemas.microsoft.com/office/drawing/2014/main" id="{BD47D3DB-B697-46C2-8C5A-BCB8FA5ECFCE}"/>
              </a:ext>
            </a:extLst>
          </p:cNvPr>
          <p:cNvSpPr/>
          <p:nvPr/>
        </p:nvSpPr>
        <p:spPr>
          <a:xfrm>
            <a:off x="6247913" y="4110608"/>
            <a:ext cx="989940" cy="50074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err="1">
                <a:solidFill>
                  <a:srgbClr val="000000"/>
                </a:solidFill>
                <a:latin typeface="DengXian" panose="02010600030101010101" pitchFamily="2" charset="-122"/>
                <a:ea typeface="DengXian" panose="02010600030101010101" pitchFamily="2" charset="-122"/>
              </a:rPr>
              <a:t>DenseNet</a:t>
            </a:r>
            <a:r>
              <a:rPr lang="en-US" altLang="zh-TW" dirty="0">
                <a:solidFill>
                  <a:srgbClr val="000000"/>
                </a:solidFill>
                <a:latin typeface="DengXian" panose="02010600030101010101" pitchFamily="2" charset="-122"/>
                <a:ea typeface="DengXian" panose="02010600030101010101" pitchFamily="2" charset="-122"/>
              </a:rPr>
              <a:t> 169</a:t>
            </a:r>
            <a:endParaRPr lang="zh-TW" altLang="en-US" dirty="0">
              <a:solidFill>
                <a:srgbClr val="000000"/>
              </a:solidFill>
              <a:latin typeface="DengXian" panose="02010600030101010101" pitchFamily="2" charset="-122"/>
              <a:ea typeface="DengXian" panose="02010600030101010101" pitchFamily="2" charset="-122"/>
            </a:endParaRPr>
          </a:p>
        </p:txBody>
      </p:sp>
      <p:sp>
        <p:nvSpPr>
          <p:cNvPr id="12" name="Rectangle 11">
            <a:extLst>
              <a:ext uri="{FF2B5EF4-FFF2-40B4-BE49-F238E27FC236}">
                <a16:creationId xmlns:a16="http://schemas.microsoft.com/office/drawing/2014/main" id="{1DE244FF-9393-4E55-873A-A6CBDFC6AE89}"/>
              </a:ext>
            </a:extLst>
          </p:cNvPr>
          <p:cNvSpPr/>
          <p:nvPr/>
        </p:nvSpPr>
        <p:spPr>
          <a:xfrm>
            <a:off x="4611123" y="2045610"/>
            <a:ext cx="885371" cy="55154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solidFill>
                  <a:srgbClr val="000000"/>
                </a:solidFill>
                <a:latin typeface="DengXian" panose="02010600030101010101" pitchFamily="2" charset="-122"/>
                <a:ea typeface="DengXian" panose="02010600030101010101" pitchFamily="2" charset="-122"/>
              </a:rPr>
              <a:t>Chest</a:t>
            </a:r>
          </a:p>
          <a:p>
            <a:pPr algn="ctr"/>
            <a:r>
              <a:rPr lang="en-US" altLang="zh-TW" dirty="0">
                <a:solidFill>
                  <a:srgbClr val="000000"/>
                </a:solidFill>
                <a:latin typeface="DengXian" panose="02010600030101010101" pitchFamily="2" charset="-122"/>
                <a:ea typeface="DengXian" panose="02010600030101010101" pitchFamily="2" charset="-122"/>
              </a:rPr>
              <a:t>(724)</a:t>
            </a:r>
            <a:endParaRPr lang="zh-TW" altLang="en-US" dirty="0">
              <a:solidFill>
                <a:srgbClr val="000000"/>
              </a:solidFill>
              <a:latin typeface="DengXian" panose="02010600030101010101" pitchFamily="2" charset="-122"/>
              <a:ea typeface="DengXian" panose="02010600030101010101" pitchFamily="2" charset="-122"/>
            </a:endParaRPr>
          </a:p>
        </p:txBody>
      </p:sp>
      <p:sp>
        <p:nvSpPr>
          <p:cNvPr id="13" name="Rectangle 12">
            <a:extLst>
              <a:ext uri="{FF2B5EF4-FFF2-40B4-BE49-F238E27FC236}">
                <a16:creationId xmlns:a16="http://schemas.microsoft.com/office/drawing/2014/main" id="{00748E62-3E06-4F85-9251-8F8B5DBC89DC}"/>
              </a:ext>
            </a:extLst>
          </p:cNvPr>
          <p:cNvSpPr/>
          <p:nvPr/>
        </p:nvSpPr>
        <p:spPr>
          <a:xfrm>
            <a:off x="4611122" y="3086779"/>
            <a:ext cx="1264685" cy="55154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solidFill>
                  <a:srgbClr val="000000"/>
                </a:solidFill>
                <a:latin typeface="DengXian" panose="02010600030101010101" pitchFamily="2" charset="-122"/>
                <a:ea typeface="DengXian" panose="02010600030101010101" pitchFamily="2" charset="-122"/>
              </a:rPr>
              <a:t>Others(Noise)</a:t>
            </a:r>
          </a:p>
          <a:p>
            <a:pPr algn="ctr"/>
            <a:r>
              <a:rPr lang="en-US" altLang="zh-TW" dirty="0">
                <a:solidFill>
                  <a:srgbClr val="000000"/>
                </a:solidFill>
                <a:latin typeface="DengXian" panose="02010600030101010101" pitchFamily="2" charset="-122"/>
                <a:ea typeface="DengXian" panose="02010600030101010101" pitchFamily="2" charset="-122"/>
              </a:rPr>
              <a:t>(120)</a:t>
            </a:r>
            <a:endParaRPr lang="zh-TW" altLang="en-US" dirty="0">
              <a:solidFill>
                <a:srgbClr val="000000"/>
              </a:solidFill>
              <a:latin typeface="DengXian" panose="02010600030101010101" pitchFamily="2" charset="-122"/>
              <a:ea typeface="DengXian" panose="02010600030101010101" pitchFamily="2" charset="-122"/>
            </a:endParaRPr>
          </a:p>
        </p:txBody>
      </p:sp>
      <p:sp>
        <p:nvSpPr>
          <p:cNvPr id="14" name="Rectangle 13">
            <a:extLst>
              <a:ext uri="{FF2B5EF4-FFF2-40B4-BE49-F238E27FC236}">
                <a16:creationId xmlns:a16="http://schemas.microsoft.com/office/drawing/2014/main" id="{28564B92-7C92-413D-9B53-4B4D27F3A60A}"/>
              </a:ext>
            </a:extLst>
          </p:cNvPr>
          <p:cNvSpPr/>
          <p:nvPr/>
        </p:nvSpPr>
        <p:spPr>
          <a:xfrm>
            <a:off x="4611122" y="3999766"/>
            <a:ext cx="1264685" cy="73524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solidFill>
                  <a:srgbClr val="000000"/>
                </a:solidFill>
                <a:latin typeface="DengXian" panose="02010600030101010101" pitchFamily="2" charset="-122"/>
                <a:ea typeface="DengXian" panose="02010600030101010101" pitchFamily="2" charset="-122"/>
              </a:rPr>
              <a:t>The rest of body parts</a:t>
            </a:r>
          </a:p>
          <a:p>
            <a:pPr algn="ctr"/>
            <a:r>
              <a:rPr lang="en-US" altLang="zh-TW" dirty="0">
                <a:solidFill>
                  <a:srgbClr val="000000"/>
                </a:solidFill>
                <a:latin typeface="DengXian" panose="02010600030101010101" pitchFamily="2" charset="-122"/>
                <a:ea typeface="DengXian" panose="02010600030101010101" pitchFamily="2" charset="-122"/>
              </a:rPr>
              <a:t>(894)</a:t>
            </a:r>
            <a:endParaRPr lang="zh-TW" altLang="en-US" dirty="0">
              <a:solidFill>
                <a:srgbClr val="000000"/>
              </a:solidFill>
              <a:latin typeface="DengXian" panose="02010600030101010101" pitchFamily="2" charset="-122"/>
              <a:ea typeface="DengXian" panose="02010600030101010101" pitchFamily="2" charset="-122"/>
            </a:endParaRPr>
          </a:p>
        </p:txBody>
      </p:sp>
      <p:sp>
        <p:nvSpPr>
          <p:cNvPr id="15" name="Rectangle 14">
            <a:extLst>
              <a:ext uri="{FF2B5EF4-FFF2-40B4-BE49-F238E27FC236}">
                <a16:creationId xmlns:a16="http://schemas.microsoft.com/office/drawing/2014/main" id="{7FA7D96C-099C-4805-B081-59A7FC1590CC}"/>
              </a:ext>
            </a:extLst>
          </p:cNvPr>
          <p:cNvSpPr/>
          <p:nvPr/>
        </p:nvSpPr>
        <p:spPr>
          <a:xfrm>
            <a:off x="7554367" y="4091614"/>
            <a:ext cx="885371" cy="55154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solidFill>
                  <a:srgbClr val="000000"/>
                </a:solidFill>
                <a:latin typeface="DengXian" panose="02010600030101010101" pitchFamily="2" charset="-122"/>
                <a:ea typeface="DengXian" panose="02010600030101010101" pitchFamily="2" charset="-122"/>
              </a:rPr>
              <a:t>20 body parts</a:t>
            </a:r>
            <a:endParaRPr lang="zh-TW" altLang="en-US" dirty="0">
              <a:solidFill>
                <a:srgbClr val="000000"/>
              </a:solidFill>
              <a:latin typeface="DengXian" panose="02010600030101010101" pitchFamily="2" charset="-122"/>
              <a:ea typeface="DengXian" panose="02010600030101010101" pitchFamily="2" charset="-122"/>
            </a:endParaRPr>
          </a:p>
        </p:txBody>
      </p:sp>
      <p:cxnSp>
        <p:nvCxnSpPr>
          <p:cNvPr id="6" name="Straight Arrow Connector 5">
            <a:extLst>
              <a:ext uri="{FF2B5EF4-FFF2-40B4-BE49-F238E27FC236}">
                <a16:creationId xmlns:a16="http://schemas.microsoft.com/office/drawing/2014/main" id="{956106ED-E6A9-4651-9C36-D479BC87E3A2}"/>
              </a:ext>
            </a:extLst>
          </p:cNvPr>
          <p:cNvCxnSpPr>
            <a:cxnSpLocks/>
            <a:stCxn id="2" idx="3"/>
            <a:endCxn id="4" idx="1"/>
          </p:cNvCxnSpPr>
          <p:nvPr/>
        </p:nvCxnSpPr>
        <p:spPr>
          <a:xfrm>
            <a:off x="2630619" y="3348265"/>
            <a:ext cx="511124"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501976-49D6-4B1D-AC70-1684CA3CACE9}"/>
              </a:ext>
            </a:extLst>
          </p:cNvPr>
          <p:cNvCxnSpPr>
            <a:cxnSpLocks/>
            <a:stCxn id="4" idx="3"/>
            <a:endCxn id="13" idx="1"/>
          </p:cNvCxnSpPr>
          <p:nvPr/>
        </p:nvCxnSpPr>
        <p:spPr>
          <a:xfrm>
            <a:off x="3896486" y="3358425"/>
            <a:ext cx="714636" cy="4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02CE5A7B-62FF-46C9-B816-922418D8AD49}"/>
              </a:ext>
            </a:extLst>
          </p:cNvPr>
          <p:cNvCxnSpPr>
            <a:cxnSpLocks/>
            <a:stCxn id="12" idx="1"/>
            <a:endCxn id="14" idx="1"/>
          </p:cNvCxnSpPr>
          <p:nvPr/>
        </p:nvCxnSpPr>
        <p:spPr>
          <a:xfrm rot="10800000" flipV="1">
            <a:off x="4611123" y="2321382"/>
            <a:ext cx="1" cy="2046004"/>
          </a:xfrm>
          <a:prstGeom prst="bentConnector3">
            <a:avLst>
              <a:gd name="adj1" fmla="val 228601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4428D52-B625-4600-9560-C2CA65EC1733}"/>
              </a:ext>
            </a:extLst>
          </p:cNvPr>
          <p:cNvCxnSpPr>
            <a:cxnSpLocks/>
            <a:stCxn id="14" idx="3"/>
            <a:endCxn id="11" idx="1"/>
          </p:cNvCxnSpPr>
          <p:nvPr/>
        </p:nvCxnSpPr>
        <p:spPr>
          <a:xfrm flipV="1">
            <a:off x="5875807" y="4360980"/>
            <a:ext cx="372106" cy="6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94D16CC-0FB6-49B9-BF75-F05E621124A0}"/>
              </a:ext>
            </a:extLst>
          </p:cNvPr>
          <p:cNvCxnSpPr>
            <a:stCxn id="11" idx="3"/>
            <a:endCxn id="15" idx="1"/>
          </p:cNvCxnSpPr>
          <p:nvPr/>
        </p:nvCxnSpPr>
        <p:spPr>
          <a:xfrm>
            <a:off x="7237853" y="4360980"/>
            <a:ext cx="316514" cy="6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157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7"/>
          <p:cNvSpPr txBox="1">
            <a:spLocks noGrp="1"/>
          </p:cNvSpPr>
          <p:nvPr>
            <p:ph type="title"/>
          </p:nvPr>
        </p:nvSpPr>
        <p:spPr>
          <a:xfrm>
            <a:off x="714300" y="580318"/>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a:t>
            </a:r>
            <a:endParaRPr dirty="0"/>
          </a:p>
        </p:txBody>
      </p:sp>
      <p:graphicFrame>
        <p:nvGraphicFramePr>
          <p:cNvPr id="2" name="Table 1">
            <a:extLst>
              <a:ext uri="{FF2B5EF4-FFF2-40B4-BE49-F238E27FC236}">
                <a16:creationId xmlns:a16="http://schemas.microsoft.com/office/drawing/2014/main" id="{D4BC94A2-75D6-48C8-B355-5A554B9287D4}"/>
              </a:ext>
            </a:extLst>
          </p:cNvPr>
          <p:cNvGraphicFramePr>
            <a:graphicFrameLocks noGrp="1"/>
          </p:cNvGraphicFramePr>
          <p:nvPr>
            <p:extLst>
              <p:ext uri="{D42A27DB-BD31-4B8C-83A1-F6EECF244321}">
                <p14:modId xmlns:p14="http://schemas.microsoft.com/office/powerpoint/2010/main" val="2214924710"/>
              </p:ext>
            </p:extLst>
          </p:nvPr>
        </p:nvGraphicFramePr>
        <p:xfrm>
          <a:off x="714300" y="1268285"/>
          <a:ext cx="7901355" cy="3346328"/>
        </p:xfrm>
        <a:graphic>
          <a:graphicData uri="http://schemas.openxmlformats.org/drawingml/2006/table">
            <a:tbl>
              <a:tblPr firstRow="1" bandRow="1">
                <a:tableStyleId>{6CC9E812-6ED7-4429-A07B-6890E9B663A6}</a:tableStyleId>
              </a:tblPr>
              <a:tblGrid>
                <a:gridCol w="2633785">
                  <a:extLst>
                    <a:ext uri="{9D8B030D-6E8A-4147-A177-3AD203B41FA5}">
                      <a16:colId xmlns:a16="http://schemas.microsoft.com/office/drawing/2014/main" val="2118257543"/>
                    </a:ext>
                  </a:extLst>
                </a:gridCol>
                <a:gridCol w="3484036">
                  <a:extLst>
                    <a:ext uri="{9D8B030D-6E8A-4147-A177-3AD203B41FA5}">
                      <a16:colId xmlns:a16="http://schemas.microsoft.com/office/drawing/2014/main" val="1907725257"/>
                    </a:ext>
                  </a:extLst>
                </a:gridCol>
                <a:gridCol w="1783534">
                  <a:extLst>
                    <a:ext uri="{9D8B030D-6E8A-4147-A177-3AD203B41FA5}">
                      <a16:colId xmlns:a16="http://schemas.microsoft.com/office/drawing/2014/main" val="4000051275"/>
                    </a:ext>
                  </a:extLst>
                </a:gridCol>
              </a:tblGrid>
              <a:tr h="6308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DengXian" panose="02010600030101010101" pitchFamily="2" charset="-122"/>
                          <a:ea typeface="DengXian" panose="02010600030101010101" pitchFamily="2" charset="-122"/>
                          <a:sym typeface="Wingdings" panose="05000000000000000000" pitchFamily="2" charset="2"/>
                        </a:rPr>
                        <a:t>Architecture</a:t>
                      </a:r>
                    </a:p>
                  </a:txBody>
                  <a:tcPr/>
                </a:tc>
                <a:tc>
                  <a:txBody>
                    <a:bodyPr/>
                    <a:lstStyle/>
                    <a:p>
                      <a:r>
                        <a:rPr lang="en-US" altLang="zh-TW" sz="1600" dirty="0">
                          <a:latin typeface="DengXian" panose="02010600030101010101" pitchFamily="2" charset="-122"/>
                          <a:ea typeface="DengXian" panose="02010600030101010101" pitchFamily="2" charset="-122"/>
                        </a:rPr>
                        <a:t>Data Augmentation</a:t>
                      </a:r>
                      <a:endParaRPr lang="zh-TW" altLang="en-US" sz="1600" dirty="0">
                        <a:latin typeface="DengXian" panose="02010600030101010101" pitchFamily="2" charset="-122"/>
                        <a:ea typeface="DengXia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DengXian" panose="02010600030101010101" pitchFamily="2" charset="-122"/>
                          <a:ea typeface="DengXian" panose="02010600030101010101" pitchFamily="2" charset="-122"/>
                        </a:rPr>
                        <a:t>Score at Kaggle</a:t>
                      </a:r>
                      <a:endParaRPr lang="zh-TW" altLang="en-US" sz="1600" dirty="0">
                        <a:latin typeface="DengXian" panose="02010600030101010101" pitchFamily="2" charset="-122"/>
                        <a:ea typeface="DengXian" panose="02010600030101010101" pitchFamily="2" charset="-122"/>
                      </a:endParaRPr>
                    </a:p>
                    <a:p>
                      <a:endParaRPr lang="zh-TW" altLang="en-US" sz="1600" dirty="0">
                        <a:latin typeface="DengXian" panose="02010600030101010101" pitchFamily="2" charset="-122"/>
                        <a:ea typeface="DengXian" panose="02010600030101010101" pitchFamily="2" charset="-122"/>
                      </a:endParaRPr>
                    </a:p>
                  </a:txBody>
                  <a:tcPr/>
                </a:tc>
                <a:extLst>
                  <a:ext uri="{0D108BD9-81ED-4DB2-BD59-A6C34878D82A}">
                    <a16:rowId xmlns:a16="http://schemas.microsoft.com/office/drawing/2014/main" val="2887061821"/>
                  </a:ext>
                </a:extLst>
              </a:tr>
              <a:tr h="6308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err="1">
                          <a:latin typeface="DengXian" panose="02010600030101010101" pitchFamily="2" charset="-122"/>
                          <a:ea typeface="DengXian" panose="02010600030101010101" pitchFamily="2" charset="-122"/>
                          <a:sym typeface="Wingdings" panose="05000000000000000000" pitchFamily="2" charset="2"/>
                        </a:rPr>
                        <a:t>DenseNet</a:t>
                      </a:r>
                      <a:r>
                        <a:rPr lang="en-US" altLang="zh-TW" sz="1600" dirty="0">
                          <a:latin typeface="DengXian" panose="02010600030101010101" pitchFamily="2" charset="-122"/>
                          <a:ea typeface="DengXian" panose="02010600030101010101" pitchFamily="2" charset="-122"/>
                          <a:sym typeface="Wingdings" panose="05000000000000000000" pitchFamily="2" charset="2"/>
                        </a:rPr>
                        <a:t> 121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solidFill>
                            <a:srgbClr val="000000"/>
                          </a:solidFill>
                          <a:latin typeface="DengXian" panose="02010600030101010101" pitchFamily="2" charset="-122"/>
                          <a:ea typeface="DengXian" panose="02010600030101010101" pitchFamily="2" charset="-122"/>
                          <a:sym typeface="Wingdings" panose="05000000000000000000" pitchFamily="2" charset="2"/>
                        </a:rPr>
                        <a:t>(41 classes)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DengXian" panose="02010600030101010101" pitchFamily="2" charset="-122"/>
                          <a:ea typeface="DengXian" panose="02010600030101010101" pitchFamily="2" charset="-122"/>
                        </a:rPr>
                        <a:t>zoom, horizontal flip, shear</a:t>
                      </a:r>
                      <a:endParaRPr lang="zh-TW" altLang="en-US" sz="1600" dirty="0">
                        <a:latin typeface="DengXian" panose="02010600030101010101" pitchFamily="2" charset="-122"/>
                        <a:ea typeface="DengXian" panose="02010600030101010101" pitchFamily="2" charset="-122"/>
                      </a:endParaRPr>
                    </a:p>
                  </a:txBody>
                  <a:tcPr/>
                </a:tc>
                <a:tc>
                  <a:txBody>
                    <a:bodyPr/>
                    <a:lstStyle/>
                    <a:p>
                      <a:r>
                        <a:rPr lang="en-US" altLang="zh-TW" sz="16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0.883</a:t>
                      </a:r>
                      <a:endParaRPr lang="zh-TW" altLang="en-US" sz="1600" dirty="0">
                        <a:latin typeface="DengXian" panose="02010600030101010101" pitchFamily="2" charset="-122"/>
                        <a:ea typeface="DengXian" panose="02010600030101010101" pitchFamily="2" charset="-122"/>
                      </a:endParaRPr>
                    </a:p>
                  </a:txBody>
                  <a:tcPr/>
                </a:tc>
                <a:extLst>
                  <a:ext uri="{0D108BD9-81ED-4DB2-BD59-A6C34878D82A}">
                    <a16:rowId xmlns:a16="http://schemas.microsoft.com/office/drawing/2014/main" val="1657222448"/>
                  </a:ext>
                </a:extLst>
              </a:tr>
              <a:tr h="6308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err="1">
                          <a:solidFill>
                            <a:srgbClr val="FF0000"/>
                          </a:solidFill>
                          <a:latin typeface="DengXian" panose="02010600030101010101" pitchFamily="2" charset="-122"/>
                          <a:ea typeface="DengXian" panose="02010600030101010101" pitchFamily="2" charset="-122"/>
                          <a:sym typeface="Wingdings" panose="05000000000000000000" pitchFamily="2" charset="2"/>
                        </a:rPr>
                        <a:t>DenseNet</a:t>
                      </a:r>
                      <a:r>
                        <a:rPr lang="en-US" altLang="zh-TW" sz="1600" dirty="0">
                          <a:solidFill>
                            <a:srgbClr val="FF0000"/>
                          </a:solidFill>
                          <a:latin typeface="DengXian" panose="02010600030101010101" pitchFamily="2" charset="-122"/>
                          <a:ea typeface="DengXian" panose="02010600030101010101" pitchFamily="2" charset="-122"/>
                          <a:sym typeface="Wingdings" panose="05000000000000000000" pitchFamily="2" charset="2"/>
                        </a:rPr>
                        <a:t> 169, 100%trainig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solidFill>
                            <a:srgbClr val="FF0000"/>
                          </a:solidFill>
                          <a:latin typeface="DengXian" panose="02010600030101010101" pitchFamily="2" charset="-122"/>
                          <a:ea typeface="DengXian" panose="02010600030101010101" pitchFamily="2" charset="-122"/>
                          <a:sym typeface="Wingdings" panose="05000000000000000000" pitchFamily="2" charset="2"/>
                        </a:rPr>
                        <a:t>(41 classes)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DengXian" panose="02010600030101010101" pitchFamily="2" charset="-122"/>
                          <a:ea typeface="DengXian" panose="02010600030101010101" pitchFamily="2" charset="-122"/>
                        </a:rPr>
                        <a:t>zoom, horizontal flip, shear</a:t>
                      </a:r>
                      <a:endParaRPr lang="zh-TW" altLang="en-US" sz="1600" dirty="0">
                        <a:latin typeface="DengXian" panose="02010600030101010101" pitchFamily="2" charset="-122"/>
                        <a:ea typeface="DengXian" panose="02010600030101010101" pitchFamily="2" charset="-122"/>
                      </a:endParaRPr>
                    </a:p>
                    <a:p>
                      <a:endParaRPr lang="zh-TW" altLang="en-US" sz="1600" dirty="0">
                        <a:latin typeface="DengXian" panose="02010600030101010101" pitchFamily="2" charset="-122"/>
                        <a:ea typeface="DengXian" panose="02010600030101010101" pitchFamily="2" charset="-122"/>
                      </a:endParaRPr>
                    </a:p>
                  </a:txBody>
                  <a:tcPr/>
                </a:tc>
                <a:tc>
                  <a:txBody>
                    <a:bodyPr/>
                    <a:lstStyle/>
                    <a:p>
                      <a:r>
                        <a:rPr lang="en-US" altLang="zh-TW" sz="1600" dirty="0">
                          <a:latin typeface="DengXian" panose="02010600030101010101" pitchFamily="2" charset="-122"/>
                          <a:ea typeface="DengXian" panose="02010600030101010101" pitchFamily="2" charset="-122"/>
                        </a:rPr>
                        <a:t>0.892</a:t>
                      </a:r>
                      <a:endParaRPr lang="zh-TW" altLang="en-US" sz="1600" dirty="0">
                        <a:latin typeface="DengXian" panose="02010600030101010101" pitchFamily="2" charset="-122"/>
                        <a:ea typeface="DengXian" panose="02010600030101010101" pitchFamily="2" charset="-122"/>
                      </a:endParaRPr>
                    </a:p>
                  </a:txBody>
                  <a:tcPr/>
                </a:tc>
                <a:extLst>
                  <a:ext uri="{0D108BD9-81ED-4DB2-BD59-A6C34878D82A}">
                    <a16:rowId xmlns:a16="http://schemas.microsoft.com/office/drawing/2014/main" val="2035440001"/>
                  </a:ext>
                </a:extLst>
              </a:tr>
              <a:tr h="6308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err="1">
                          <a:latin typeface="DengXian" panose="02010600030101010101" pitchFamily="2" charset="-122"/>
                          <a:ea typeface="DengXian" panose="02010600030101010101" pitchFamily="2" charset="-122"/>
                          <a:sym typeface="Wingdings" panose="05000000000000000000" pitchFamily="2" charset="2"/>
                        </a:rPr>
                        <a:t>DenseNet</a:t>
                      </a:r>
                      <a:r>
                        <a:rPr lang="en-US" altLang="zh-TW" sz="1600" dirty="0">
                          <a:latin typeface="DengXian" panose="02010600030101010101" pitchFamily="2" charset="-122"/>
                          <a:ea typeface="DengXian" panose="02010600030101010101" pitchFamily="2" charset="-122"/>
                          <a:sym typeface="Wingdings" panose="05000000000000000000" pitchFamily="2" charset="2"/>
                        </a:rPr>
                        <a:t> 201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solidFill>
                            <a:srgbClr val="000000"/>
                          </a:solidFill>
                          <a:latin typeface="DengXian" panose="02010600030101010101" pitchFamily="2" charset="-122"/>
                          <a:ea typeface="DengXian" panose="02010600030101010101" pitchFamily="2" charset="-122"/>
                          <a:sym typeface="Wingdings" panose="05000000000000000000" pitchFamily="2" charset="2"/>
                        </a:rPr>
                        <a:t> (22 classes with balanced sample weight)</a:t>
                      </a:r>
                    </a:p>
                  </a:txBody>
                  <a:tcPr/>
                </a:tc>
                <a:tc>
                  <a:txBody>
                    <a:bodyPr/>
                    <a:lstStyle/>
                    <a:p>
                      <a:r>
                        <a:rPr lang="en-US" altLang="zh-TW" sz="1600" dirty="0">
                          <a:latin typeface="DengXian" panose="02010600030101010101" pitchFamily="2" charset="-122"/>
                          <a:ea typeface="DengXian" panose="02010600030101010101" pitchFamily="2" charset="-122"/>
                        </a:rPr>
                        <a:t>zoom, horizontal flip, shear</a:t>
                      </a:r>
                      <a:endParaRPr lang="zh-TW" altLang="en-US" sz="1600" dirty="0">
                        <a:latin typeface="DengXian" panose="02010600030101010101" pitchFamily="2" charset="-122"/>
                        <a:ea typeface="DengXian" panose="02010600030101010101" pitchFamily="2" charset="-122"/>
                      </a:endParaRPr>
                    </a:p>
                  </a:txBody>
                  <a:tcPr/>
                </a:tc>
                <a:tc>
                  <a:txBody>
                    <a:bodyPr/>
                    <a:lstStyle/>
                    <a:p>
                      <a:r>
                        <a:rPr lang="en-US" altLang="zh-TW" sz="16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0.872</a:t>
                      </a:r>
                      <a:endParaRPr lang="zh-TW" altLang="en-US" sz="1600" dirty="0">
                        <a:latin typeface="DengXian" panose="02010600030101010101" pitchFamily="2" charset="-122"/>
                        <a:ea typeface="DengXian" panose="02010600030101010101" pitchFamily="2" charset="-122"/>
                      </a:endParaRPr>
                    </a:p>
                  </a:txBody>
                  <a:tcPr/>
                </a:tc>
                <a:extLst>
                  <a:ext uri="{0D108BD9-81ED-4DB2-BD59-A6C34878D82A}">
                    <a16:rowId xmlns:a16="http://schemas.microsoft.com/office/drawing/2014/main" val="1236459591"/>
                  </a:ext>
                </a:extLst>
              </a:tr>
              <a:tr h="6308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DengXian" panose="02010600030101010101" pitchFamily="2" charset="-122"/>
                          <a:ea typeface="DengXian" panose="02010600030101010101" pitchFamily="2" charset="-122"/>
                          <a:sym typeface="Wingdings" panose="05000000000000000000" pitchFamily="2" charset="2"/>
                        </a:rPr>
                        <a:t>VGG 19+DenseNet 169</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DengXian" panose="02010600030101010101" pitchFamily="2" charset="-122"/>
                          <a:ea typeface="DengXian" panose="02010600030101010101" pitchFamily="2" charset="-122"/>
                        </a:rPr>
                        <a:t>zoom, horizontal flip, shear</a:t>
                      </a:r>
                      <a:endParaRPr lang="zh-TW" altLang="en-US" sz="1600" dirty="0">
                        <a:latin typeface="DengXian" panose="02010600030101010101" pitchFamily="2" charset="-122"/>
                        <a:ea typeface="DengXian" panose="02010600030101010101" pitchFamily="2" charset="-122"/>
                      </a:endParaRPr>
                    </a:p>
                    <a:p>
                      <a:endParaRPr lang="zh-TW" altLang="en-US" sz="1600" dirty="0">
                        <a:latin typeface="DengXian" panose="02010600030101010101" pitchFamily="2" charset="-122"/>
                        <a:ea typeface="DengXian" panose="02010600030101010101" pitchFamily="2" charset="-122"/>
                      </a:endParaRPr>
                    </a:p>
                  </a:txBody>
                  <a:tcPr/>
                </a:tc>
                <a:tc>
                  <a:txBody>
                    <a:bodyPr/>
                    <a:lstStyle/>
                    <a:p>
                      <a:r>
                        <a:rPr lang="en-US" altLang="zh-TW" sz="16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0.865</a:t>
                      </a:r>
                      <a:endParaRPr lang="zh-TW" altLang="en-US" sz="1600" dirty="0">
                        <a:latin typeface="DengXian" panose="02010600030101010101" pitchFamily="2" charset="-122"/>
                        <a:ea typeface="DengXian" panose="02010600030101010101" pitchFamily="2" charset="-122"/>
                      </a:endParaRPr>
                    </a:p>
                  </a:txBody>
                  <a:tcPr/>
                </a:tc>
                <a:extLst>
                  <a:ext uri="{0D108BD9-81ED-4DB2-BD59-A6C34878D82A}">
                    <a16:rowId xmlns:a16="http://schemas.microsoft.com/office/drawing/2014/main" val="2372493300"/>
                  </a:ext>
                </a:extLst>
              </a:tr>
            </a:tbl>
          </a:graphicData>
        </a:graphic>
      </p:graphicFrame>
      <p:pic>
        <p:nvPicPr>
          <p:cNvPr id="3" name="Picture 2">
            <a:extLst>
              <a:ext uri="{FF2B5EF4-FFF2-40B4-BE49-F238E27FC236}">
                <a16:creationId xmlns:a16="http://schemas.microsoft.com/office/drawing/2014/main" id="{7BD2EA5B-910B-4DD2-83C7-0E8F4CDDA042}"/>
              </a:ext>
            </a:extLst>
          </p:cNvPr>
          <p:cNvPicPr>
            <a:picLocks noChangeAspect="1"/>
          </p:cNvPicPr>
          <p:nvPr/>
        </p:nvPicPr>
        <p:blipFill>
          <a:blip r:embed="rId3"/>
          <a:stretch>
            <a:fillRect/>
          </a:stretch>
        </p:blipFill>
        <p:spPr>
          <a:xfrm>
            <a:off x="4572000" y="669146"/>
            <a:ext cx="4043655" cy="464562"/>
          </a:xfrm>
          <a:prstGeom prst="rect">
            <a:avLst/>
          </a:prstGeom>
        </p:spPr>
      </p:pic>
      <p:sp>
        <p:nvSpPr>
          <p:cNvPr id="4" name="TextBox 3">
            <a:extLst>
              <a:ext uri="{FF2B5EF4-FFF2-40B4-BE49-F238E27FC236}">
                <a16:creationId xmlns:a16="http://schemas.microsoft.com/office/drawing/2014/main" id="{F43C2066-6A7F-4D19-B5BC-FBDAFB366B3C}"/>
              </a:ext>
            </a:extLst>
          </p:cNvPr>
          <p:cNvSpPr txBox="1"/>
          <p:nvPr/>
        </p:nvSpPr>
        <p:spPr>
          <a:xfrm>
            <a:off x="3591697" y="715520"/>
            <a:ext cx="1804087" cy="307777"/>
          </a:xfrm>
          <a:prstGeom prst="rect">
            <a:avLst/>
          </a:prstGeom>
          <a:noFill/>
        </p:spPr>
        <p:txBody>
          <a:bodyPr wrap="square" rtlCol="0">
            <a:spAutoFit/>
          </a:bodyPr>
          <a:lstStyle/>
          <a:p>
            <a:r>
              <a:rPr lang="en-US" altLang="zh-TW" dirty="0">
                <a:solidFill>
                  <a:schemeClr val="bg2">
                    <a:lumMod val="75000"/>
                  </a:schemeClr>
                </a:solidFill>
                <a:latin typeface="DengXian" panose="02010600030101010101" pitchFamily="2" charset="-122"/>
                <a:ea typeface="DengXian" panose="02010600030101010101" pitchFamily="2" charset="-122"/>
              </a:rPr>
              <a:t>Evaluation:</a:t>
            </a:r>
            <a:endParaRPr lang="zh-TW" altLang="en-US" dirty="0">
              <a:solidFill>
                <a:schemeClr val="bg2">
                  <a:lumMod val="75000"/>
                </a:schemeClr>
              </a:solidFill>
              <a:latin typeface="DengXian" panose="02010600030101010101" pitchFamily="2" charset="-122"/>
              <a:ea typeface="DengXian" panose="02010600030101010101" pitchFamily="2" charset="-122"/>
            </a:endParaRPr>
          </a:p>
        </p:txBody>
      </p:sp>
      <p:pic>
        <p:nvPicPr>
          <p:cNvPr id="14" name="Picture 13">
            <a:extLst>
              <a:ext uri="{FF2B5EF4-FFF2-40B4-BE49-F238E27FC236}">
                <a16:creationId xmlns:a16="http://schemas.microsoft.com/office/drawing/2014/main" id="{22719DF6-401D-4719-9A76-CA4A023EF1CD}"/>
              </a:ext>
            </a:extLst>
          </p:cNvPr>
          <p:cNvPicPr>
            <a:picLocks noChangeAspect="1"/>
          </p:cNvPicPr>
          <p:nvPr/>
        </p:nvPicPr>
        <p:blipFill>
          <a:blip r:embed="rId4"/>
          <a:stretch>
            <a:fillRect/>
          </a:stretch>
        </p:blipFill>
        <p:spPr>
          <a:xfrm>
            <a:off x="600601" y="2648962"/>
            <a:ext cx="8128751" cy="393123"/>
          </a:xfrm>
          <a:prstGeom prst="rect">
            <a:avLst/>
          </a:prstGeom>
        </p:spPr>
      </p:pic>
    </p:spTree>
    <p:extLst>
      <p:ext uri="{BB962C8B-B14F-4D97-AF65-F5344CB8AC3E}">
        <p14:creationId xmlns:p14="http://schemas.microsoft.com/office/powerpoint/2010/main" val="384353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subTitle" idx="1"/>
          </p:nvPr>
        </p:nvSpPr>
        <p:spPr>
          <a:xfrm>
            <a:off x="424693" y="2600822"/>
            <a:ext cx="4681665" cy="3397800"/>
          </a:xfrm>
          <a:prstGeom prst="rect">
            <a:avLst/>
          </a:prstGeom>
        </p:spPr>
        <p:txBody>
          <a:bodyPr spcFirstLastPara="1" wrap="square" lIns="91425" tIns="91425" rIns="91425" bIns="91425" anchor="t" anchorCtr="0">
            <a:noAutofit/>
          </a:bodyPr>
          <a:lstStyle/>
          <a:p>
            <a:pPr marL="0" lvl="0" indent="0">
              <a:spcBef>
                <a:spcPts val="1600"/>
              </a:spcBef>
              <a:buNone/>
            </a:pPr>
            <a:endParaRPr lang="en-US" sz="1600" dirty="0">
              <a:sym typeface="Wingdings" panose="05000000000000000000" pitchFamily="2" charset="2"/>
            </a:endParaRPr>
          </a:p>
          <a:p>
            <a:pPr marL="171450" lvl="0" indent="-171450">
              <a:spcBef>
                <a:spcPts val="1600"/>
              </a:spcBef>
              <a:buFont typeface="Arial" panose="020B0604020202020204" pitchFamily="34" charset="0"/>
              <a:buChar char="•"/>
            </a:pPr>
            <a:endParaRPr sz="1600" dirty="0"/>
          </a:p>
        </p:txBody>
      </p:sp>
      <p:sp>
        <p:nvSpPr>
          <p:cNvPr id="413" name="Google Shape;413;p37"/>
          <p:cNvSpPr txBox="1">
            <a:spLocks noGrp="1"/>
          </p:cNvSpPr>
          <p:nvPr>
            <p:ph type="title"/>
          </p:nvPr>
        </p:nvSpPr>
        <p:spPr>
          <a:xfrm>
            <a:off x="714300" y="580318"/>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Discussion</a:t>
            </a:r>
            <a:endParaRPr dirty="0"/>
          </a:p>
        </p:txBody>
      </p:sp>
      <p:sp>
        <p:nvSpPr>
          <p:cNvPr id="4" name="Google Shape;412;p37">
            <a:extLst>
              <a:ext uri="{FF2B5EF4-FFF2-40B4-BE49-F238E27FC236}">
                <a16:creationId xmlns:a16="http://schemas.microsoft.com/office/drawing/2014/main" id="{0DE52E0D-AE96-4206-A9F2-2F84F6CAAF96}"/>
              </a:ext>
            </a:extLst>
          </p:cNvPr>
          <p:cNvSpPr txBox="1">
            <a:spLocks/>
          </p:cNvSpPr>
          <p:nvPr/>
        </p:nvSpPr>
        <p:spPr>
          <a:xfrm>
            <a:off x="681492" y="1281446"/>
            <a:ext cx="7963744" cy="4189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rgbClr val="434343"/>
              </a:buClr>
              <a:buSzPts val="1200"/>
              <a:buFont typeface="Anaheim"/>
              <a:buAutoNum type="arabicPeriod"/>
              <a:defRPr sz="12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9pPr>
          </a:lstStyle>
          <a:p>
            <a:pPr marL="0" indent="0">
              <a:spcBef>
                <a:spcPts val="1600"/>
              </a:spcBef>
              <a:buFont typeface="Anaheim"/>
              <a:buNone/>
            </a:pPr>
            <a:r>
              <a:rPr lang="en-US" sz="2000" dirty="0">
                <a:solidFill>
                  <a:srgbClr val="000000"/>
                </a:solidFill>
                <a:latin typeface="DengXian" panose="02010600030101010101" pitchFamily="2" charset="-122"/>
                <a:ea typeface="DengXian" panose="02010600030101010101" pitchFamily="2" charset="-122"/>
                <a:sym typeface="Wingdings" panose="05000000000000000000" pitchFamily="2" charset="2"/>
              </a:rPr>
              <a:t>1.Overfitting</a:t>
            </a:r>
            <a:r>
              <a:rPr lang="en-US" altLang="zh-TW" sz="2000" dirty="0">
                <a:solidFill>
                  <a:srgbClr val="000000"/>
                </a:solidFill>
                <a:latin typeface="DengXian" panose="02010600030101010101" pitchFamily="2" charset="-122"/>
                <a:ea typeface="DengXian" panose="02010600030101010101" pitchFamily="2" charset="-122"/>
                <a:sym typeface="Wingdings" panose="05000000000000000000" pitchFamily="2" charset="2"/>
              </a:rPr>
              <a:t>:</a:t>
            </a:r>
          </a:p>
          <a:p>
            <a:pPr marL="0" indent="0">
              <a:spcBef>
                <a:spcPts val="1600"/>
              </a:spcBef>
              <a:buFont typeface="Anaheim"/>
              <a:buNone/>
            </a:pPr>
            <a:r>
              <a:rPr lang="en-US" altLang="zh-TW" sz="2000" dirty="0" err="1">
                <a:solidFill>
                  <a:srgbClr val="000000"/>
                </a:solidFill>
                <a:latin typeface="DengXian" panose="02010600030101010101" pitchFamily="2" charset="-122"/>
                <a:ea typeface="DengXian" panose="02010600030101010101" pitchFamily="2" charset="-122"/>
                <a:sym typeface="Wingdings" panose="05000000000000000000" pitchFamily="2" charset="2"/>
              </a:rPr>
              <a:t>DenseNet</a:t>
            </a:r>
            <a:r>
              <a:rPr lang="en-US" altLang="zh-TW" sz="2000" dirty="0">
                <a:solidFill>
                  <a:srgbClr val="000000"/>
                </a:solidFill>
                <a:latin typeface="DengXian" panose="02010600030101010101" pitchFamily="2" charset="-122"/>
                <a:ea typeface="DengXian" panose="02010600030101010101" pitchFamily="2" charset="-122"/>
                <a:sym typeface="Wingdings" panose="05000000000000000000" pitchFamily="2" charset="2"/>
              </a:rPr>
              <a:t> 201(too much layers)</a:t>
            </a:r>
            <a:endParaRPr lang="en-US" sz="2000" dirty="0">
              <a:solidFill>
                <a:srgbClr val="000000"/>
              </a:solidFill>
              <a:latin typeface="DengXian" panose="02010600030101010101" pitchFamily="2" charset="-122"/>
              <a:ea typeface="DengXian" panose="02010600030101010101" pitchFamily="2" charset="-122"/>
              <a:sym typeface="Wingdings" panose="05000000000000000000" pitchFamily="2" charset="2"/>
            </a:endParaRPr>
          </a:p>
          <a:p>
            <a:pPr marL="0" indent="0">
              <a:spcBef>
                <a:spcPts val="1600"/>
              </a:spcBef>
              <a:buFont typeface="Anaheim"/>
              <a:buNone/>
            </a:pPr>
            <a:r>
              <a:rPr lang="en-US" sz="2000" dirty="0">
                <a:solidFill>
                  <a:srgbClr val="000000"/>
                </a:solidFill>
                <a:latin typeface="DengXian" panose="02010600030101010101" pitchFamily="2" charset="-122"/>
                <a:ea typeface="DengXian" panose="02010600030101010101" pitchFamily="2" charset="-122"/>
                <a:sym typeface="Wingdings" panose="05000000000000000000" pitchFamily="2" charset="2"/>
              </a:rPr>
              <a:t>2.Data </a:t>
            </a:r>
            <a:r>
              <a:rPr lang="en-US" sz="2000" dirty="0" err="1">
                <a:solidFill>
                  <a:srgbClr val="000000"/>
                </a:solidFill>
                <a:latin typeface="DengXian" panose="02010600030101010101" pitchFamily="2" charset="-122"/>
                <a:ea typeface="DengXian" panose="02010600030101010101" pitchFamily="2" charset="-122"/>
                <a:sym typeface="Wingdings" panose="05000000000000000000" pitchFamily="2" charset="2"/>
              </a:rPr>
              <a:t>Augmantation</a:t>
            </a:r>
            <a:r>
              <a:rPr lang="en-US" sz="2000" dirty="0">
                <a:solidFill>
                  <a:srgbClr val="000000"/>
                </a:solidFill>
                <a:latin typeface="DengXian" panose="02010600030101010101" pitchFamily="2" charset="-122"/>
                <a:ea typeface="DengXian" panose="02010600030101010101" pitchFamily="2" charset="-122"/>
                <a:sym typeface="Wingdings" panose="05000000000000000000" pitchFamily="2" charset="2"/>
              </a:rPr>
              <a:t> selection</a:t>
            </a:r>
          </a:p>
          <a:p>
            <a:pPr marL="0" indent="0">
              <a:spcBef>
                <a:spcPts val="1600"/>
              </a:spcBef>
              <a:buNone/>
            </a:pPr>
            <a:r>
              <a:rPr lang="en-US" sz="2000" dirty="0">
                <a:solidFill>
                  <a:srgbClr val="000000"/>
                </a:solidFill>
                <a:latin typeface="DengXian" panose="02010600030101010101" pitchFamily="2" charset="-122"/>
                <a:ea typeface="DengXian" panose="02010600030101010101" pitchFamily="2" charset="-122"/>
                <a:sym typeface="Wingdings" panose="05000000000000000000" pitchFamily="2" charset="2"/>
              </a:rPr>
              <a:t>3.Sample Weights didn’t improve the score a lot</a:t>
            </a:r>
          </a:p>
          <a:p>
            <a:pPr marL="0" indent="0">
              <a:spcBef>
                <a:spcPts val="1600"/>
              </a:spcBef>
              <a:buFont typeface="Anaheim"/>
              <a:buNone/>
            </a:pPr>
            <a:endParaRPr lang="en-US" dirty="0">
              <a:sym typeface="Wingdings" panose="05000000000000000000" pitchFamily="2" charset="2"/>
            </a:endParaRPr>
          </a:p>
          <a:p>
            <a:pPr marL="171450" indent="-171450">
              <a:spcBef>
                <a:spcPts val="1600"/>
              </a:spcBef>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6E7884F7-9A98-45D6-9990-3B40FC4187D2}"/>
              </a:ext>
            </a:extLst>
          </p:cNvPr>
          <p:cNvSpPr/>
          <p:nvPr/>
        </p:nvSpPr>
        <p:spPr>
          <a:xfrm>
            <a:off x="1687439" y="4548122"/>
            <a:ext cx="1061509" cy="307777"/>
          </a:xfrm>
          <a:prstGeom prst="rect">
            <a:avLst/>
          </a:prstGeom>
          <a:solidFill>
            <a:schemeClr val="accent3">
              <a:lumMod val="60000"/>
              <a:lumOff val="40000"/>
            </a:schemeClr>
          </a:solidFill>
        </p:spPr>
        <p:txBody>
          <a:bodyPr wrap="none">
            <a:spAutoFit/>
          </a:bodyPr>
          <a:lstStyle/>
          <a:p>
            <a:r>
              <a:rPr lang="en-US" altLang="zh-TW" dirty="0"/>
              <a:t>Vertical</a:t>
            </a:r>
            <a:r>
              <a:rPr lang="zh-TW" altLang="en-US" dirty="0"/>
              <a:t> </a:t>
            </a:r>
            <a:r>
              <a:rPr lang="en-US" altLang="zh-TW" dirty="0"/>
              <a:t>flip</a:t>
            </a:r>
            <a:endParaRPr lang="zh-TW" altLang="en-US" dirty="0"/>
          </a:p>
        </p:txBody>
      </p:sp>
      <p:pic>
        <p:nvPicPr>
          <p:cNvPr id="6" name="Picture 5">
            <a:extLst>
              <a:ext uri="{FF2B5EF4-FFF2-40B4-BE49-F238E27FC236}">
                <a16:creationId xmlns:a16="http://schemas.microsoft.com/office/drawing/2014/main" id="{D75162F3-4937-4210-AFBE-B3FA001DC26C}"/>
              </a:ext>
            </a:extLst>
          </p:cNvPr>
          <p:cNvPicPr>
            <a:picLocks noChangeAspect="1"/>
          </p:cNvPicPr>
          <p:nvPr/>
        </p:nvPicPr>
        <p:blipFill>
          <a:blip r:embed="rId3"/>
          <a:stretch>
            <a:fillRect/>
          </a:stretch>
        </p:blipFill>
        <p:spPr>
          <a:xfrm>
            <a:off x="3371676" y="4175599"/>
            <a:ext cx="730370" cy="730370"/>
          </a:xfrm>
          <a:prstGeom prst="rect">
            <a:avLst/>
          </a:prstGeom>
        </p:spPr>
      </p:pic>
      <p:sp>
        <p:nvSpPr>
          <p:cNvPr id="7" name="Arrow: Up-Down 6">
            <a:extLst>
              <a:ext uri="{FF2B5EF4-FFF2-40B4-BE49-F238E27FC236}">
                <a16:creationId xmlns:a16="http://schemas.microsoft.com/office/drawing/2014/main" id="{41075950-D4EF-48B9-AEC2-242C65D44F67}"/>
              </a:ext>
            </a:extLst>
          </p:cNvPr>
          <p:cNvSpPr/>
          <p:nvPr/>
        </p:nvSpPr>
        <p:spPr>
          <a:xfrm>
            <a:off x="3065928" y="4271397"/>
            <a:ext cx="150473" cy="59099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Multiplication Sign 7">
            <a:extLst>
              <a:ext uri="{FF2B5EF4-FFF2-40B4-BE49-F238E27FC236}">
                <a16:creationId xmlns:a16="http://schemas.microsoft.com/office/drawing/2014/main" id="{0E3D3F5D-3C33-4277-A38E-2142C1C8AA7E}"/>
              </a:ext>
            </a:extLst>
          </p:cNvPr>
          <p:cNvSpPr/>
          <p:nvPr/>
        </p:nvSpPr>
        <p:spPr>
          <a:xfrm>
            <a:off x="1768645" y="4283770"/>
            <a:ext cx="876786" cy="650282"/>
          </a:xfrm>
          <a:prstGeom prst="mathMultiply">
            <a:avLst>
              <a:gd name="adj1" fmla="val 115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a:extLst>
              <a:ext uri="{FF2B5EF4-FFF2-40B4-BE49-F238E27FC236}">
                <a16:creationId xmlns:a16="http://schemas.microsoft.com/office/drawing/2014/main" id="{074F03DC-AC71-4FB5-AA7B-670399997DC6}"/>
              </a:ext>
            </a:extLst>
          </p:cNvPr>
          <p:cNvSpPr/>
          <p:nvPr/>
        </p:nvSpPr>
        <p:spPr>
          <a:xfrm>
            <a:off x="4496564" y="4521020"/>
            <a:ext cx="1269899" cy="307777"/>
          </a:xfrm>
          <a:prstGeom prst="rect">
            <a:avLst/>
          </a:prstGeom>
          <a:solidFill>
            <a:schemeClr val="accent3">
              <a:lumMod val="60000"/>
              <a:lumOff val="40000"/>
            </a:schemeClr>
          </a:solidFill>
        </p:spPr>
        <p:txBody>
          <a:bodyPr wrap="none">
            <a:spAutoFit/>
          </a:bodyPr>
          <a:lstStyle/>
          <a:p>
            <a:r>
              <a:rPr lang="en-US" altLang="zh-TW" dirty="0"/>
              <a:t>Horizontal</a:t>
            </a:r>
            <a:r>
              <a:rPr lang="zh-TW" altLang="en-US" dirty="0"/>
              <a:t> </a:t>
            </a:r>
            <a:r>
              <a:rPr lang="en-US" altLang="zh-TW" dirty="0"/>
              <a:t>flip</a:t>
            </a:r>
            <a:endParaRPr lang="zh-TW" altLang="en-US" dirty="0"/>
          </a:p>
        </p:txBody>
      </p:sp>
      <p:pic>
        <p:nvPicPr>
          <p:cNvPr id="10" name="Picture 9">
            <a:extLst>
              <a:ext uri="{FF2B5EF4-FFF2-40B4-BE49-F238E27FC236}">
                <a16:creationId xmlns:a16="http://schemas.microsoft.com/office/drawing/2014/main" id="{BBD666E0-B590-4770-924C-9D47EDFF7008}"/>
              </a:ext>
            </a:extLst>
          </p:cNvPr>
          <p:cNvPicPr>
            <a:picLocks noChangeAspect="1"/>
          </p:cNvPicPr>
          <p:nvPr/>
        </p:nvPicPr>
        <p:blipFill>
          <a:blip r:embed="rId3"/>
          <a:stretch>
            <a:fillRect/>
          </a:stretch>
        </p:blipFill>
        <p:spPr>
          <a:xfrm>
            <a:off x="5894502" y="4098427"/>
            <a:ext cx="730370" cy="730370"/>
          </a:xfrm>
          <a:prstGeom prst="rect">
            <a:avLst/>
          </a:prstGeom>
        </p:spPr>
      </p:pic>
      <p:sp>
        <p:nvSpPr>
          <p:cNvPr id="11" name="Arrow: Up-Down 10">
            <a:extLst>
              <a:ext uri="{FF2B5EF4-FFF2-40B4-BE49-F238E27FC236}">
                <a16:creationId xmlns:a16="http://schemas.microsoft.com/office/drawing/2014/main" id="{9923C477-19F8-44C1-AEDE-8C023882915E}"/>
              </a:ext>
            </a:extLst>
          </p:cNvPr>
          <p:cNvSpPr/>
          <p:nvPr/>
        </p:nvSpPr>
        <p:spPr>
          <a:xfrm rot="5400000">
            <a:off x="6184450" y="3569802"/>
            <a:ext cx="150473" cy="59099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L-Shape 11">
            <a:extLst>
              <a:ext uri="{FF2B5EF4-FFF2-40B4-BE49-F238E27FC236}">
                <a16:creationId xmlns:a16="http://schemas.microsoft.com/office/drawing/2014/main" id="{5BFA9062-97DC-411B-9803-A73D0C5032A6}"/>
              </a:ext>
            </a:extLst>
          </p:cNvPr>
          <p:cNvSpPr/>
          <p:nvPr/>
        </p:nvSpPr>
        <p:spPr>
          <a:xfrm rot="18743076">
            <a:off x="6781960" y="4329233"/>
            <a:ext cx="664234" cy="307777"/>
          </a:xfrm>
          <a:prstGeom prst="corner">
            <a:avLst>
              <a:gd name="adj1" fmla="val 29840"/>
              <a:gd name="adj2" fmla="val 3191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Picture 1">
            <a:extLst>
              <a:ext uri="{FF2B5EF4-FFF2-40B4-BE49-F238E27FC236}">
                <a16:creationId xmlns:a16="http://schemas.microsoft.com/office/drawing/2014/main" id="{00246B1E-2057-4682-A449-88867F59788D}"/>
              </a:ext>
            </a:extLst>
          </p:cNvPr>
          <p:cNvPicPr>
            <a:picLocks noChangeAspect="1"/>
          </p:cNvPicPr>
          <p:nvPr/>
        </p:nvPicPr>
        <p:blipFill>
          <a:blip r:embed="rId4"/>
          <a:stretch>
            <a:fillRect/>
          </a:stretch>
        </p:blipFill>
        <p:spPr>
          <a:xfrm>
            <a:off x="5450024" y="2086135"/>
            <a:ext cx="1920406" cy="899238"/>
          </a:xfrm>
          <a:prstGeom prst="rect">
            <a:avLst/>
          </a:prstGeom>
        </p:spPr>
      </p:pic>
    </p:spTree>
    <p:extLst>
      <p:ext uri="{BB962C8B-B14F-4D97-AF65-F5344CB8AC3E}">
        <p14:creationId xmlns:p14="http://schemas.microsoft.com/office/powerpoint/2010/main" val="1441172574"/>
      </p:ext>
    </p:extLst>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1149</TotalTime>
  <Words>732</Words>
  <Application>Microsoft Office PowerPoint</Application>
  <PresentationFormat>On-screen Show (16:9)</PresentationFormat>
  <Paragraphs>129</Paragraphs>
  <Slides>11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Wingdings</vt:lpstr>
      <vt:lpstr>Montserrat</vt:lpstr>
      <vt:lpstr>新細明體</vt:lpstr>
      <vt:lpstr>Anaheim</vt:lpstr>
      <vt:lpstr>Arial</vt:lpstr>
      <vt:lpstr>Calibri</vt:lpstr>
      <vt:lpstr>Alata</vt:lpstr>
      <vt:lpstr>DengXian</vt:lpstr>
      <vt:lpstr>Roboto Condensed Light</vt:lpstr>
      <vt:lpstr>Healthcare Center Website by Slidesgo</vt:lpstr>
      <vt:lpstr>UNIFESP X-ray Body Part Classifier </vt:lpstr>
      <vt:lpstr>TABLE OF CONTENTS</vt:lpstr>
      <vt:lpstr>Introduction of the dataset</vt:lpstr>
      <vt:lpstr>Challenges: One image with the multiple body labels</vt:lpstr>
      <vt:lpstr>Introduction of the dataset</vt:lpstr>
      <vt:lpstr>Method 1</vt:lpstr>
      <vt:lpstr>Method 2</vt:lpstr>
      <vt:lpstr>Result</vt:lpstr>
      <vt:lpstr>Discussion</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UNIFESP X-ray Body Part Classifier </dc:title>
  <cp:lastModifiedBy>Ching Tzu Huang</cp:lastModifiedBy>
  <cp:revision>43</cp:revision>
  <dcterms:modified xsi:type="dcterms:W3CDTF">2022-07-26T15:54:16Z</dcterms:modified>
</cp:coreProperties>
</file>